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01" r:id="rId2"/>
  </p:sldMasterIdLst>
  <p:notesMasterIdLst>
    <p:notesMasterId r:id="rId51"/>
  </p:notesMasterIdLst>
  <p:handoutMasterIdLst>
    <p:handoutMasterId r:id="rId52"/>
  </p:handoutMasterIdLst>
  <p:sldIdLst>
    <p:sldId id="256" r:id="rId3"/>
    <p:sldId id="257" r:id="rId4"/>
    <p:sldId id="271" r:id="rId5"/>
    <p:sldId id="277" r:id="rId6"/>
    <p:sldId id="259" r:id="rId7"/>
    <p:sldId id="258" r:id="rId8"/>
    <p:sldId id="260" r:id="rId9"/>
    <p:sldId id="261" r:id="rId10"/>
    <p:sldId id="289" r:id="rId11"/>
    <p:sldId id="272" r:id="rId12"/>
    <p:sldId id="273" r:id="rId13"/>
    <p:sldId id="276" r:id="rId14"/>
    <p:sldId id="288" r:id="rId15"/>
    <p:sldId id="296" r:id="rId16"/>
    <p:sldId id="291" r:id="rId17"/>
    <p:sldId id="290" r:id="rId18"/>
    <p:sldId id="285" r:id="rId19"/>
    <p:sldId id="292" r:id="rId20"/>
    <p:sldId id="293" r:id="rId21"/>
    <p:sldId id="262" r:id="rId22"/>
    <p:sldId id="294" r:id="rId23"/>
    <p:sldId id="286" r:id="rId24"/>
    <p:sldId id="295" r:id="rId25"/>
    <p:sldId id="297" r:id="rId26"/>
    <p:sldId id="268" r:id="rId27"/>
    <p:sldId id="263" r:id="rId28"/>
    <p:sldId id="281" r:id="rId29"/>
    <p:sldId id="265" r:id="rId30"/>
    <p:sldId id="280" r:id="rId31"/>
    <p:sldId id="269" r:id="rId32"/>
    <p:sldId id="279" r:id="rId33"/>
    <p:sldId id="266" r:id="rId34"/>
    <p:sldId id="298" r:id="rId35"/>
    <p:sldId id="299" r:id="rId36"/>
    <p:sldId id="270" r:id="rId37"/>
    <p:sldId id="300" r:id="rId38"/>
    <p:sldId id="274" r:id="rId39"/>
    <p:sldId id="283" r:id="rId40"/>
    <p:sldId id="287" r:id="rId41"/>
    <p:sldId id="301" r:id="rId42"/>
    <p:sldId id="302" r:id="rId43"/>
    <p:sldId id="303" r:id="rId44"/>
    <p:sldId id="304" r:id="rId45"/>
    <p:sldId id="284" r:id="rId46"/>
    <p:sldId id="267" r:id="rId47"/>
    <p:sldId id="305" r:id="rId48"/>
    <p:sldId id="306" r:id="rId49"/>
    <p:sldId id="307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9" autoAdjust="0"/>
    <p:restoredTop sz="86470" autoAdjust="0"/>
  </p:normalViewPr>
  <p:slideViewPr>
    <p:cSldViewPr>
      <p:cViewPr>
        <p:scale>
          <a:sx n="80" d="100"/>
          <a:sy n="80" d="100"/>
        </p:scale>
        <p:origin x="-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22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B6755B7-3FB2-4BD3-88AE-4561033019CE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618D809-AE8D-4B81-98BA-56AD3A153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9972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C092787-9E67-4083-BC6D-E9A366C2B110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757A41-5F0A-4C0F-9929-CB82475BC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6568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23F1B2-BB69-4FCD-9D48-59F994BF7DAF}" type="slidenum">
              <a:rPr lang="en-US" sz="1200" smtClean="0"/>
              <a:pPr eaLnBrk="1" hangingPunct="1"/>
              <a:t>20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8098B-0528-42B9-B046-0CBDCD8EF6E8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7335D-9945-40FD-9680-9D66E8F9D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318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04E2E-ED22-484B-9E52-C04C7FB513EB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0A96B-823B-41D1-B8FF-533D468C8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400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01A3E-FA0B-40F0-8572-1EA53D3176B2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0DD4D-F3D6-4DAA-BBD7-2B1EBEFE8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65711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66F3-6D6C-4AB6-B816-AA2F3F189E46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08E33-E817-4A18-A969-0BEA4CF56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6806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0AEFC-E9B4-48CE-82D6-5E63119E60CE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94BAB-DFAB-4658-9823-7350D3827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6310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A922-506B-4E39-9FE9-E344F9E67A8A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67407-1969-419B-9E8D-F921AE9CC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53008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E6F4-2CDF-4491-B5E8-B94D0E9779DB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A946F-8546-4ED7-AD03-13E8792F0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6399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FBF88-18AD-45A0-81FF-1ECB873EFEA4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FAFDC-9B9B-4431-BBB6-68394B698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5919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46FCA-93FB-4AF6-8559-3999B7575F9B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24D65-65B8-47B2-B72F-AB108B0AB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48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45FE7-5DE2-45ED-AD14-0B7CDA2195AC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7D29D-E475-4831-B055-A7530C57C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1342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D5FD7-405D-4E98-8F6B-0AEAE88F712B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6EB98-AA3D-4447-A2BA-E1BDEA878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865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4F162-FC09-4777-953F-5B40C2F7DE01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C068C-1225-42E1-BF2D-082C1F946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75863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E807A-F4F0-4F26-AEC2-FDB0495AC0DB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03C13-B8C3-47A1-966F-521EA58F5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5002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87A08-0946-4A53-92BF-D2B357C435DD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1F69B-1856-4076-AD5F-A98DE1ACC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23811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8DFD-0C1F-4082-B5B5-6308AC3BF6DE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93485-F06F-4B21-B58B-F1BC546F3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261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9EDA0-B4B7-4F7A-8C5C-9555AF762F26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A230E-EAA4-4850-A83B-1E4B8E34E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722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5DD9E-C06D-422D-A124-84253176FE2A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98929-6469-4F9D-A170-FF3FF9D6D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021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02FDC-E402-49DB-A67B-DB24A2F4A0D4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DD84F-A117-4749-A852-A0BF04365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02939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10E2B-B516-4C06-B03E-63AD1CD1CF0D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6DAEA-3406-4698-876B-B273E4A61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029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79BB7-CD01-459D-9D0B-92DD80BCCDD3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50E2A-98FA-4575-B333-B01417D50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0887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BDE7-5144-4034-866C-EFF7BDD3E3EF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829F6-5E26-4E13-BCD7-672A59E232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742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3D58F-E177-4FF4-99AF-474634769299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792DD-D252-4E65-9864-9BE4ECF93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5950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372183-AFF9-48C1-81C9-B5B7308EB126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0D22E5-B1FA-47E1-AF94-5B0D0C816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73075" y="-152400"/>
            <a:ext cx="8153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77875" y="2263775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AB821D-5DEE-46CE-AA33-9184F1CEF074}" type="datetimeFigureOut">
              <a:rPr lang="en-US"/>
              <a:pPr>
                <a:defRPr/>
              </a:pPr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2B338EC-0BBE-4D5A-B876-E1B95A94C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28" r:id="rId2"/>
    <p:sldLayoutId id="2147483836" r:id="rId3"/>
    <p:sldLayoutId id="2147483829" r:id="rId4"/>
    <p:sldLayoutId id="2147483837" r:id="rId5"/>
    <p:sldLayoutId id="2147483830" r:id="rId6"/>
    <p:sldLayoutId id="2147483831" r:id="rId7"/>
    <p:sldLayoutId id="2147483838" r:id="rId8"/>
    <p:sldLayoutId id="2147483832" r:id="rId9"/>
    <p:sldLayoutId id="2147483833" r:id="rId10"/>
    <p:sldLayoutId id="214748383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rgbClr val="26262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447800" y="2133600"/>
            <a:ext cx="7391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Internal Structure of Earth and Plate Tectonics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200400" y="3810000"/>
            <a:ext cx="5334000" cy="1754188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Chapter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457200" y="28433"/>
            <a:ext cx="8382000" cy="1143000"/>
          </a:xfrm>
        </p:spPr>
        <p:txBody>
          <a:bodyPr/>
          <a:lstStyle/>
          <a:p>
            <a:r>
              <a:rPr lang="en-US" dirty="0" smtClean="0"/>
              <a:t>Internal Geomorphic Processes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4294967295"/>
          </p:nvPr>
        </p:nvSpPr>
        <p:spPr>
          <a:xfrm>
            <a:off x="990600" y="1524000"/>
            <a:ext cx="7239000" cy="4530725"/>
          </a:xfrm>
        </p:spPr>
        <p:txBody>
          <a:bodyPr/>
          <a:lstStyle/>
          <a:p>
            <a:pPr lvl="1"/>
            <a:r>
              <a:rPr lang="en-US" sz="2800" b="1" u="sng" dirty="0" smtClean="0"/>
              <a:t>Crustal rearrangement (plate tectonics)</a:t>
            </a:r>
          </a:p>
          <a:p>
            <a:pPr lvl="2"/>
            <a:r>
              <a:rPr lang="en-US" sz="2800" b="1" dirty="0" smtClean="0"/>
              <a:t>Folding</a:t>
            </a:r>
          </a:p>
          <a:p>
            <a:pPr lvl="2"/>
            <a:r>
              <a:rPr lang="en-US" sz="2800" b="1" dirty="0" smtClean="0"/>
              <a:t>Faulting</a:t>
            </a:r>
          </a:p>
          <a:p>
            <a:pPr lvl="2"/>
            <a:r>
              <a:rPr lang="en-US" sz="2800" b="1" dirty="0" smtClean="0"/>
              <a:t>Uplifting</a:t>
            </a:r>
          </a:p>
          <a:p>
            <a:pPr lvl="2"/>
            <a:r>
              <a:rPr lang="en-US" sz="2800" b="1" dirty="0" smtClean="0"/>
              <a:t>Earthquakes</a:t>
            </a:r>
          </a:p>
          <a:p>
            <a:pPr lvl="2"/>
            <a:endParaRPr lang="en-US" sz="2800" b="1" dirty="0" smtClean="0"/>
          </a:p>
          <a:p>
            <a:pPr lvl="1"/>
            <a:r>
              <a:rPr lang="en-US" sz="2800" b="1" u="sng" dirty="0" smtClean="0"/>
              <a:t>Volcanism </a:t>
            </a:r>
            <a:endParaRPr lang="en-US" sz="2800" b="1" u="sng" dirty="0" smtClean="0"/>
          </a:p>
          <a:p>
            <a:pPr lvl="2"/>
            <a:r>
              <a:rPr lang="en-US" sz="2800" b="1" dirty="0" smtClean="0"/>
              <a:t>Extrusive</a:t>
            </a:r>
          </a:p>
          <a:p>
            <a:pPr lvl="2"/>
            <a:r>
              <a:rPr lang="en-US" sz="2800" b="1" dirty="0" smtClean="0"/>
              <a:t>Intrusive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381000" y="0"/>
            <a:ext cx="8534400" cy="1143000"/>
          </a:xfrm>
        </p:spPr>
        <p:txBody>
          <a:bodyPr/>
          <a:lstStyle/>
          <a:p>
            <a:r>
              <a:rPr lang="en-US" dirty="0" smtClean="0"/>
              <a:t>External Geomorphic Processes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1143000"/>
            <a:ext cx="7848600" cy="5029200"/>
          </a:xfrm>
        </p:spPr>
        <p:txBody>
          <a:bodyPr/>
          <a:lstStyle/>
          <a:p>
            <a:pPr lvl="1"/>
            <a:r>
              <a:rPr lang="en-US" sz="2400" b="1" u="sng" dirty="0" smtClean="0"/>
              <a:t>Atmosphere and </a:t>
            </a:r>
            <a:r>
              <a:rPr lang="en-US" sz="2400" b="1" u="sng" dirty="0" err="1" smtClean="0"/>
              <a:t>Servere</a:t>
            </a:r>
            <a:r>
              <a:rPr lang="en-US" sz="2400" b="1" u="sng" dirty="0" smtClean="0"/>
              <a:t> Weathering</a:t>
            </a:r>
          </a:p>
          <a:p>
            <a:pPr lvl="1"/>
            <a:r>
              <a:rPr lang="en-US" sz="2400" b="1" u="sng" dirty="0" smtClean="0"/>
              <a:t>Tsunamis</a:t>
            </a:r>
            <a:endParaRPr lang="en-US" sz="2400" u="sng" dirty="0" smtClean="0"/>
          </a:p>
          <a:p>
            <a:pPr lvl="1"/>
            <a:r>
              <a:rPr lang="en-US" sz="2400" b="1" u="sng" dirty="0" smtClean="0"/>
              <a:t>Flooding</a:t>
            </a:r>
          </a:p>
          <a:p>
            <a:pPr lvl="1"/>
            <a:r>
              <a:rPr lang="en-US" sz="2400" b="1" u="sng" dirty="0" smtClean="0"/>
              <a:t>Mass Wasting</a:t>
            </a:r>
          </a:p>
          <a:p>
            <a:pPr lvl="1"/>
            <a:r>
              <a:rPr lang="en-US" sz="2400" b="1" u="sng" dirty="0" smtClean="0"/>
              <a:t>Subsidence and Soils</a:t>
            </a:r>
          </a:p>
          <a:p>
            <a:pPr lvl="1"/>
            <a:r>
              <a:rPr lang="en-US" sz="2400" b="1" u="sng" dirty="0" smtClean="0"/>
              <a:t>Atmosphere and Severe Weather</a:t>
            </a:r>
          </a:p>
          <a:p>
            <a:pPr lvl="1"/>
            <a:r>
              <a:rPr lang="en-US" sz="2400" b="1" u="sng" dirty="0" smtClean="0"/>
              <a:t>Hurricanes and Extratropical Cyclones</a:t>
            </a:r>
          </a:p>
          <a:p>
            <a:pPr lvl="1"/>
            <a:r>
              <a:rPr lang="en-US" sz="2400" b="1" u="sng" dirty="0" smtClean="0"/>
              <a:t>Coastal Hazards</a:t>
            </a:r>
          </a:p>
          <a:p>
            <a:pPr lvl="1"/>
            <a:r>
              <a:rPr lang="en-US" sz="2400" b="1" u="sng" dirty="0" smtClean="0"/>
              <a:t>Climate and Climate Change </a:t>
            </a:r>
          </a:p>
          <a:p>
            <a:pPr lvl="1"/>
            <a:r>
              <a:rPr lang="en-US" sz="2400" b="1" u="sng" dirty="0" smtClean="0"/>
              <a:t>Wildfires</a:t>
            </a:r>
          </a:p>
          <a:p>
            <a:r>
              <a:rPr lang="en-US" sz="2600" b="1" dirty="0" smtClean="0"/>
              <a:t>Study of these processes </a:t>
            </a:r>
            <a:r>
              <a:rPr lang="en-US" sz="2600" b="1" u="sng" dirty="0" smtClean="0"/>
              <a:t>Uniformitarianism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1066800" y="76200"/>
            <a:ext cx="6934200" cy="1143000"/>
          </a:xfrm>
        </p:spPr>
        <p:txBody>
          <a:bodyPr/>
          <a:lstStyle/>
          <a:p>
            <a:r>
              <a:rPr lang="en-US" dirty="0" smtClean="0"/>
              <a:t>Geologic Time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524000"/>
            <a:ext cx="8077200" cy="4530725"/>
          </a:xfrm>
        </p:spPr>
        <p:txBody>
          <a:bodyPr/>
          <a:lstStyle/>
          <a:p>
            <a:r>
              <a:rPr lang="en-US" sz="3600" b="1" dirty="0" smtClean="0"/>
              <a:t>Earth is about </a:t>
            </a:r>
            <a:r>
              <a:rPr lang="en-US" sz="3600" b="1" u="sng" dirty="0" smtClean="0"/>
              <a:t>4.6 billion </a:t>
            </a:r>
            <a:r>
              <a:rPr lang="en-US" sz="3600" b="1" dirty="0" smtClean="0"/>
              <a:t>years old</a:t>
            </a:r>
          </a:p>
          <a:p>
            <a:endParaRPr lang="en-US" sz="2000" b="1" dirty="0" smtClean="0"/>
          </a:p>
          <a:p>
            <a:r>
              <a:rPr lang="en-US" sz="3600" b="1" dirty="0" smtClean="0"/>
              <a:t>Age of the dinosaurs </a:t>
            </a:r>
            <a:r>
              <a:rPr lang="en-US" sz="3600" b="1" u="sng" dirty="0" smtClean="0"/>
              <a:t>160 million</a:t>
            </a:r>
            <a:r>
              <a:rPr lang="en-US" sz="3600" b="1" dirty="0" smtClean="0"/>
              <a:t> years ago</a:t>
            </a:r>
          </a:p>
          <a:p>
            <a:endParaRPr lang="en-US" sz="2000" b="1" dirty="0" smtClean="0"/>
          </a:p>
          <a:p>
            <a:r>
              <a:rPr lang="en-US" sz="3600" b="1" dirty="0" smtClean="0"/>
              <a:t>Rocky Mountains uplifted </a:t>
            </a:r>
            <a:r>
              <a:rPr lang="en-US" sz="3600" b="1" u="sng" dirty="0" smtClean="0"/>
              <a:t>65 million </a:t>
            </a:r>
            <a:r>
              <a:rPr lang="en-US" sz="3600" b="1" dirty="0" smtClean="0"/>
              <a:t>years ago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1295400" y="-228600"/>
            <a:ext cx="6934200" cy="1143000"/>
          </a:xfrm>
        </p:spPr>
        <p:txBody>
          <a:bodyPr/>
          <a:lstStyle/>
          <a:p>
            <a:r>
              <a:rPr lang="en-US" sz="3600" dirty="0" smtClean="0"/>
              <a:t>Plate Tectonics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219200"/>
            <a:ext cx="7620000" cy="4800600"/>
          </a:xfrm>
        </p:spPr>
        <p:txBody>
          <a:bodyPr/>
          <a:lstStyle/>
          <a:p>
            <a:r>
              <a:rPr lang="en-US" b="1" u="sng" dirty="0" smtClean="0"/>
              <a:t>The term </a:t>
            </a:r>
            <a:r>
              <a:rPr lang="en-US" b="1" i="1" u="sng" dirty="0" smtClean="0"/>
              <a:t>tectonics</a:t>
            </a:r>
            <a:r>
              <a:rPr lang="en-US" b="1" u="sng" dirty="0" smtClean="0"/>
              <a:t> refers to the large-scale geologic processes the deform the Earth’s lithosphere.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Movement of the lithospheric plates</a:t>
            </a:r>
          </a:p>
          <a:p>
            <a:pPr lvl="1"/>
            <a:r>
              <a:rPr lang="en-US" sz="2400" b="1" dirty="0" smtClean="0"/>
              <a:t>What is Plate Tectonics???</a:t>
            </a:r>
          </a:p>
          <a:p>
            <a:pPr lvl="1"/>
            <a:r>
              <a:rPr lang="en-US" sz="2400" b="1" dirty="0" smtClean="0"/>
              <a:t>Processes associated with creation, movement, and destruction of the </a:t>
            </a:r>
            <a:r>
              <a:rPr lang="en-US" sz="2400" b="1" i="1" dirty="0" smtClean="0"/>
              <a:t>lithospheric plates</a:t>
            </a:r>
            <a:r>
              <a:rPr lang="en-US" sz="2400" b="1" dirty="0" smtClean="0"/>
              <a:t> collectively is called </a:t>
            </a:r>
            <a:r>
              <a:rPr lang="en-US" sz="2400" b="1" u="sng" dirty="0" smtClean="0"/>
              <a:t>plate tectonics</a:t>
            </a:r>
          </a:p>
          <a:p>
            <a:pPr lvl="1">
              <a:buNone/>
            </a:pPr>
            <a:endParaRPr lang="en-US" b="1" u="sng" dirty="0" smtClean="0"/>
          </a:p>
          <a:p>
            <a:pPr lvl="1"/>
            <a:endParaRPr lang="en-US" b="1" u="sng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cas.muohio.edu/limpermuseum/InvestigateConceptsInGeology/_images/Forces%20that%20Cause%20P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2000"/>
            <a:ext cx="6263990" cy="511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1295400" y="-228600"/>
            <a:ext cx="6934200" cy="1143000"/>
          </a:xfrm>
        </p:spPr>
        <p:txBody>
          <a:bodyPr/>
          <a:lstStyle/>
          <a:p>
            <a:r>
              <a:rPr lang="en-US" sz="3600" dirty="0" smtClean="0"/>
              <a:t>Plate Tectonics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219200"/>
            <a:ext cx="8534400" cy="5486400"/>
          </a:xfrm>
        </p:spPr>
        <p:txBody>
          <a:bodyPr/>
          <a:lstStyle/>
          <a:p>
            <a:r>
              <a:rPr lang="en-US" b="1" u="sng" dirty="0" smtClean="0"/>
              <a:t>Locations of earthquakes and Volcanoes Define Plate Boundaries</a:t>
            </a:r>
          </a:p>
          <a:p>
            <a:pPr lvl="1"/>
            <a:r>
              <a:rPr lang="en-US" sz="2400" dirty="0" smtClean="0"/>
              <a:t>Plates may include </a:t>
            </a:r>
            <a:r>
              <a:rPr lang="en-US" sz="2400" u="sng" dirty="0" smtClean="0"/>
              <a:t>both a continent and part of an ocean basin or an ocean region alone.</a:t>
            </a:r>
          </a:p>
          <a:p>
            <a:pPr lvl="1"/>
            <a:r>
              <a:rPr lang="en-US" sz="2400" dirty="0" smtClean="0"/>
              <a:t>Some </a:t>
            </a:r>
            <a:r>
              <a:rPr lang="en-US" sz="2400" u="sng" dirty="0" smtClean="0"/>
              <a:t>plates are very large, some are very small</a:t>
            </a:r>
            <a:r>
              <a:rPr lang="en-US" sz="2400" dirty="0" smtClean="0"/>
              <a:t>, are relative to their location. </a:t>
            </a:r>
          </a:p>
          <a:p>
            <a:pPr lvl="1"/>
            <a:r>
              <a:rPr lang="en-US" sz="2400" dirty="0" smtClean="0"/>
              <a:t>Most </a:t>
            </a:r>
            <a:r>
              <a:rPr lang="en-US" sz="2400" u="sng" dirty="0" smtClean="0"/>
              <a:t>earthquakes and volcanoes are associated with the interactions of the plate boundaries, mostly defining where they are</a:t>
            </a:r>
          </a:p>
          <a:p>
            <a:pPr lvl="1"/>
            <a:r>
              <a:rPr lang="en-US" sz="2400" dirty="0" smtClean="0"/>
              <a:t>Over the </a:t>
            </a:r>
            <a:r>
              <a:rPr lang="en-US" sz="2400" u="sng" dirty="0" smtClean="0"/>
              <a:t>geologic time, plates are formed and destroyed, cycling materials from the interior of the Earth to the surface and back again</a:t>
            </a:r>
          </a:p>
          <a:p>
            <a:pPr lvl="1"/>
            <a:r>
              <a:rPr lang="en-US" sz="2400" b="1" u="sng" dirty="0" smtClean="0"/>
              <a:t>This is the tectonic cycle</a:t>
            </a:r>
          </a:p>
          <a:p>
            <a:pPr lvl="1"/>
            <a:endParaRPr lang="en-US" b="1" u="sng" dirty="0" smtClean="0"/>
          </a:p>
          <a:p>
            <a:pPr lvl="1"/>
            <a:endParaRPr lang="en-US" b="1" u="sng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dia.maps.com/magellan/Images/tecton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586193" cy="4886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kmi.open.ac.uk/projects/osc/compendium/best_cmap/images/25-03-PlateTectonics-L%5B1%5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7200"/>
            <a:ext cx="5105400" cy="555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6934200" cy="1143000"/>
          </a:xfrm>
        </p:spPr>
        <p:txBody>
          <a:bodyPr/>
          <a:lstStyle/>
          <a:p>
            <a:r>
              <a:rPr lang="en-US" sz="3600" dirty="0" smtClean="0"/>
              <a:t>Plate Tectonics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914400"/>
            <a:ext cx="8534400" cy="5486400"/>
          </a:xfrm>
        </p:spPr>
        <p:txBody>
          <a:bodyPr/>
          <a:lstStyle/>
          <a:p>
            <a:pPr lvl="1"/>
            <a:r>
              <a:rPr lang="en-US" sz="2300" b="1" u="sng" dirty="0" smtClean="0"/>
              <a:t>Seafloor Spreading is the Mechanism for Plate Tectonics</a:t>
            </a:r>
          </a:p>
          <a:p>
            <a:pPr lvl="1"/>
            <a:r>
              <a:rPr lang="en-US" sz="2300" dirty="0" smtClean="0"/>
              <a:t>As plates move over the asthenosphere, they carry the continents embedded within them.</a:t>
            </a:r>
          </a:p>
          <a:p>
            <a:pPr lvl="2"/>
            <a:r>
              <a:rPr lang="en-US" sz="2300" dirty="0" smtClean="0"/>
              <a:t>This idea was first suggested by a German scientist Alfred Wegener in 1915. </a:t>
            </a:r>
          </a:p>
          <a:p>
            <a:pPr lvl="2"/>
            <a:r>
              <a:rPr lang="en-US" sz="2300" dirty="0" smtClean="0"/>
              <a:t>He suggested the theory of </a:t>
            </a:r>
            <a:r>
              <a:rPr lang="en-US" sz="2300" b="1" i="1" dirty="0" smtClean="0"/>
              <a:t>Continental Drift, </a:t>
            </a:r>
            <a:r>
              <a:rPr lang="en-US" sz="2300" dirty="0" smtClean="0"/>
              <a:t>based on the </a:t>
            </a:r>
            <a:r>
              <a:rPr lang="en-US" sz="2300" u="sng" dirty="0" smtClean="0"/>
              <a:t>congruity of the shapes of the continents </a:t>
            </a:r>
            <a:r>
              <a:rPr lang="en-US" sz="2300" dirty="0" smtClean="0"/>
              <a:t>across the Atlantic Ocean</a:t>
            </a:r>
          </a:p>
          <a:p>
            <a:pPr lvl="2"/>
            <a:r>
              <a:rPr lang="en-US" sz="2300" dirty="0" smtClean="0"/>
              <a:t>He also looked at shapes of both South America and Africa and theorized that the shapes of the </a:t>
            </a:r>
            <a:r>
              <a:rPr lang="en-US" sz="2300" u="sng" dirty="0" smtClean="0"/>
              <a:t>two continents fit as if they once were one.</a:t>
            </a:r>
          </a:p>
          <a:p>
            <a:pPr lvl="2"/>
            <a:r>
              <a:rPr lang="en-US" sz="2300" dirty="0" smtClean="0"/>
              <a:t>In the late 1960’s this theory was finally accepted when </a:t>
            </a:r>
            <a:r>
              <a:rPr lang="en-US" sz="2300" b="1" u="sng" dirty="0" smtClean="0"/>
              <a:t>seafloor spreading </a:t>
            </a:r>
            <a:r>
              <a:rPr lang="en-US" sz="2300" dirty="0" smtClean="0"/>
              <a:t>was discovered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carborough.k12.me.us/wis/teachers/dtewhey/webquest/nature/images/pangaea%20fitting%20togethe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7200"/>
            <a:ext cx="5500467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1143000" y="152400"/>
            <a:ext cx="6934200" cy="1143000"/>
          </a:xfrm>
        </p:spPr>
        <p:txBody>
          <a:bodyPr/>
          <a:lstStyle/>
          <a:p>
            <a:r>
              <a:rPr lang="en-US" sz="3600" dirty="0" smtClean="0"/>
              <a:t>The Internal Structure of Earth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430337"/>
            <a:ext cx="4038600" cy="4530725"/>
          </a:xfrm>
        </p:spPr>
        <p:txBody>
          <a:bodyPr/>
          <a:lstStyle/>
          <a:p>
            <a:r>
              <a:rPr lang="en-US" sz="2200" b="1" dirty="0" smtClean="0"/>
              <a:t>The Earth is a complex dynamic planet</a:t>
            </a:r>
          </a:p>
          <a:p>
            <a:pPr>
              <a:buNone/>
            </a:pPr>
            <a:endParaRPr lang="en-US" sz="2200" b="1" dirty="0" smtClean="0"/>
          </a:p>
          <a:p>
            <a:r>
              <a:rPr lang="en-US" sz="2200" b="1" dirty="0" smtClean="0"/>
              <a:t>The Earth has a rigid outer shell, a solid center, and a thick layer of liquid that moves around as a result of dynamic internal processes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The internal process are responsible for the effecting the surface of the earth</a:t>
            </a:r>
          </a:p>
        </p:txBody>
      </p:sp>
      <p:pic>
        <p:nvPicPr>
          <p:cNvPr id="32770" name="Picture 2" descr="http://www.amnh.org/education/resources/rfl/web/dsv/images/map_glo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4000"/>
            <a:ext cx="3923071" cy="4267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686800" cy="1143000"/>
          </a:xfrm>
        </p:spPr>
        <p:txBody>
          <a:bodyPr/>
          <a:lstStyle/>
          <a:p>
            <a:r>
              <a:rPr lang="en-US" sz="3600" dirty="0" smtClean="0"/>
              <a:t>Seafloor Spreading is the Mechanism for Plate Tectonics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1524000"/>
            <a:ext cx="8610600" cy="4530725"/>
          </a:xfrm>
        </p:spPr>
        <p:txBody>
          <a:bodyPr/>
          <a:lstStyle/>
          <a:p>
            <a:r>
              <a:rPr lang="en-US" b="1" u="sng" dirty="0" smtClean="0"/>
              <a:t>Mid-oceanic Ridges or Spreading Centers</a:t>
            </a:r>
            <a:r>
              <a:rPr lang="en-US" dirty="0" smtClean="0"/>
              <a:t> are continuously adding to the edges of the lithosphere</a:t>
            </a:r>
          </a:p>
          <a:p>
            <a:r>
              <a:rPr lang="en-US" dirty="0" smtClean="0"/>
              <a:t>The other edges of the lithospheric edges are being destroyed at </a:t>
            </a:r>
            <a:r>
              <a:rPr lang="en-US" b="1" u="sng" dirty="0" smtClean="0"/>
              <a:t>Subduction Zones </a:t>
            </a:r>
            <a:r>
              <a:rPr lang="en-US" dirty="0" smtClean="0"/>
              <a:t>around the Earth</a:t>
            </a:r>
          </a:p>
          <a:p>
            <a:r>
              <a:rPr lang="en-US" dirty="0" smtClean="0"/>
              <a:t>Continents do not move</a:t>
            </a:r>
            <a:r>
              <a:rPr lang="en-US" b="1" i="1" dirty="0" smtClean="0"/>
              <a:t> through </a:t>
            </a:r>
            <a:r>
              <a:rPr lang="en-US" dirty="0" smtClean="0"/>
              <a:t>oceanic crust; they are carried along with it with the movement of the plates</a:t>
            </a:r>
          </a:p>
          <a:p>
            <a:r>
              <a:rPr lang="en-US" dirty="0" smtClean="0"/>
              <a:t>Because of the </a:t>
            </a:r>
            <a:r>
              <a:rPr lang="en-US" u="sng" dirty="0" smtClean="0"/>
              <a:t>creation of lithosphere at the Ridges </a:t>
            </a:r>
            <a:r>
              <a:rPr lang="en-US" dirty="0" smtClean="0"/>
              <a:t>is </a:t>
            </a:r>
            <a:r>
              <a:rPr lang="en-US" b="1" u="sng" dirty="0" smtClean="0"/>
              <a:t>balanced</a:t>
            </a:r>
            <a:r>
              <a:rPr lang="en-US" dirty="0" smtClean="0"/>
              <a:t> by the </a:t>
            </a:r>
            <a:r>
              <a:rPr lang="en-US" u="sng" dirty="0" smtClean="0"/>
              <a:t>consumption of the lithosphere at Subduction Zones</a:t>
            </a:r>
          </a:p>
          <a:p>
            <a:r>
              <a:rPr lang="en-US" b="1" u="sng" dirty="0" smtClean="0"/>
              <a:t>The Earth remains constant, neither growing nor shrinking</a:t>
            </a:r>
          </a:p>
          <a:p>
            <a:endParaRPr lang="en-US" b="1" u="sng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hristofforr89.edublogs.org/files/2011/01/subduction-1u64q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8016386" cy="4400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838200" y="0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8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262626"/>
                </a:solidFill>
                <a:latin typeface="Impact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262626"/>
                </a:solidFill>
                <a:latin typeface="Impact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262626"/>
                </a:solidFill>
                <a:latin typeface="Impact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rgbClr val="262626"/>
                </a:solidFill>
                <a:latin typeface="Impact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/>
              <a:t>Sinking Plates Generate Earthquakes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143000"/>
            <a:ext cx="845820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How do sinking plates generate earthquakes and volcanoes</a:t>
            </a:r>
          </a:p>
          <a:p>
            <a:pPr marL="730250" lvl="1" indent="-27305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When cold wet ocean crust is </a:t>
            </a: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subducted 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under the continental crust, it comes in contact with the asthenosphere, creating </a:t>
            </a: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magma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 	</a:t>
            </a:r>
          </a:p>
          <a:p>
            <a:pPr marL="730250" lvl="1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The </a:t>
            </a: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magma begins to rise,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 the </a:t>
            </a: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continental crust is pushed up and volcanoes are formed </a:t>
            </a:r>
          </a:p>
          <a:p>
            <a:pPr marL="730250" lvl="1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Earthquakes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 occur when the relatively </a:t>
            </a:r>
            <a:r>
              <a:rPr lang="en-US" b="1" dirty="0" smtClean="0">
                <a:solidFill>
                  <a:srgbClr val="303030"/>
                </a:solidFill>
                <a:latin typeface="Times New Roman"/>
              </a:rPr>
              <a:t>cooler sinking lithosphere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 comes in </a:t>
            </a:r>
            <a:r>
              <a:rPr lang="en-US" b="1" dirty="0" smtClean="0">
                <a:solidFill>
                  <a:srgbClr val="303030"/>
                </a:solidFill>
                <a:latin typeface="Times New Roman"/>
              </a:rPr>
              <a:t>contact with the hot asthenosphere</a:t>
            </a:r>
          </a:p>
          <a:p>
            <a:pPr marL="730250" lvl="1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This</a:t>
            </a: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 contact causes the rock to cool and crack</a:t>
            </a:r>
            <a:r>
              <a:rPr lang="en-US" dirty="0" smtClean="0">
                <a:solidFill>
                  <a:srgbClr val="303030"/>
                </a:solidFill>
                <a:latin typeface="Times New Roman"/>
              </a:rPr>
              <a:t>, causing earthquakes</a:t>
            </a:r>
          </a:p>
          <a:p>
            <a:pPr marL="273050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Plate Tectonics is the Unifying Theory for geology</a:t>
            </a:r>
          </a:p>
          <a:p>
            <a:pPr marL="730250" lvl="1" indent="-273050">
              <a:spcBef>
                <a:spcPct val="20000"/>
              </a:spcBef>
              <a:buClr>
                <a:srgbClr val="AD0101"/>
              </a:buClr>
              <a:buFont typeface="Arial" charset="0"/>
              <a:buChar char="•"/>
            </a:pPr>
            <a:r>
              <a:rPr lang="en-US" b="1" u="sng" dirty="0" smtClean="0">
                <a:solidFill>
                  <a:srgbClr val="303030"/>
                </a:solidFill>
                <a:latin typeface="Times New Roman"/>
              </a:rPr>
              <a:t>It explains an enormous variety of phenomena</a:t>
            </a:r>
          </a:p>
          <a:p>
            <a:pPr marL="730250" lvl="1" indent="-273050">
              <a:spcBef>
                <a:spcPct val="20000"/>
              </a:spcBef>
              <a:buClr>
                <a:srgbClr val="AD0101"/>
              </a:buClr>
            </a:pPr>
            <a:endParaRPr lang="en-US" dirty="0" smtClean="0">
              <a:solidFill>
                <a:srgbClr val="30303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88986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ootsweb.ancestry.com/~ortttp/Oregon-Counties/Clatsop/subd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467600" cy="5414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0" y="1066800"/>
            <a:ext cx="7543800" cy="5029200"/>
          </a:xfrm>
        </p:spPr>
        <p:txBody>
          <a:bodyPr/>
          <a:lstStyle/>
          <a:p>
            <a:r>
              <a:rPr lang="en-US" b="1" dirty="0" smtClean="0"/>
              <a:t>There are three types of Plate Boundaries</a:t>
            </a:r>
          </a:p>
          <a:p>
            <a:endParaRPr lang="en-US" sz="1600" dirty="0" smtClean="0"/>
          </a:p>
          <a:p>
            <a:r>
              <a:rPr lang="en-US" b="1" u="sng" dirty="0" smtClean="0"/>
              <a:t>Divergent Boundaries</a:t>
            </a:r>
          </a:p>
          <a:p>
            <a:pPr lvl="1"/>
            <a:r>
              <a:rPr lang="en-US" sz="2400" u="sng" dirty="0" smtClean="0"/>
              <a:t>Where neighboring plates are pulling apart</a:t>
            </a:r>
          </a:p>
          <a:p>
            <a:pPr lvl="1"/>
            <a:r>
              <a:rPr lang="en-US" sz="2400" u="sng" dirty="0" smtClean="0"/>
              <a:t>New Lithosphere is released here expanding the ocean floor</a:t>
            </a:r>
          </a:p>
          <a:p>
            <a:pPr lvl="1"/>
            <a:r>
              <a:rPr lang="en-US" sz="2400" u="sng" dirty="0" smtClean="0"/>
              <a:t>These are ocean ridges or continental riffs</a:t>
            </a:r>
          </a:p>
          <a:p>
            <a:pPr lvl="1">
              <a:buNone/>
            </a:pPr>
            <a:endParaRPr lang="en-US" sz="1400" u="sng" dirty="0" smtClean="0"/>
          </a:p>
          <a:p>
            <a:pPr lvl="2"/>
            <a:r>
              <a:rPr lang="en-US" sz="2400" u="sng" dirty="0" smtClean="0"/>
              <a:t>Examples are the Atlantic Ocean Ridge or the Red Sea Riff</a:t>
            </a:r>
          </a:p>
          <a:p>
            <a:endParaRPr lang="en-US" b="1" u="sng" dirty="0" smtClean="0"/>
          </a:p>
        </p:txBody>
      </p:sp>
      <p:sp>
        <p:nvSpPr>
          <p:cNvPr id="16387" name="Tit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382000" cy="1143000"/>
          </a:xfrm>
        </p:spPr>
        <p:txBody>
          <a:bodyPr/>
          <a:lstStyle/>
          <a:p>
            <a:r>
              <a:rPr lang="en-US" sz="4400" dirty="0" smtClean="0"/>
              <a:t>Types of Plate Boundaries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28600" y="6172200"/>
          <a:ext cx="1708856" cy="533400"/>
        </p:xfrm>
        <a:graphic>
          <a:graphicData uri="http://schemas.openxmlformats.org/presentationml/2006/ole">
            <p:oleObj spid="_x0000_s3074" name="Package" showAsIcon="1" r:id="rId3" imgW="2215080" imgH="682560" progId="Package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Placeholder 1"/>
          <p:cNvSpPr>
            <a:spLocks noGrp="1"/>
          </p:cNvSpPr>
          <p:nvPr>
            <p:ph type="body" idx="4294967295"/>
          </p:nvPr>
        </p:nvSpPr>
        <p:spPr>
          <a:xfrm>
            <a:off x="457200" y="1371600"/>
            <a:ext cx="8458200" cy="4530725"/>
          </a:xfrm>
        </p:spPr>
        <p:txBody>
          <a:bodyPr/>
          <a:lstStyle/>
          <a:p>
            <a:r>
              <a:rPr lang="en-US" sz="2800" b="1" dirty="0" smtClean="0"/>
              <a:t>Continental crust consists mostly of granite</a:t>
            </a:r>
          </a:p>
          <a:p>
            <a:pPr lvl="1"/>
            <a:r>
              <a:rPr lang="en-US" sz="2800" b="1" dirty="0" smtClean="0"/>
              <a:t>Less dense</a:t>
            </a:r>
          </a:p>
          <a:p>
            <a:pPr lvl="1"/>
            <a:endParaRPr lang="en-US" sz="2800" dirty="0" smtClean="0"/>
          </a:p>
          <a:p>
            <a:r>
              <a:rPr lang="en-US" sz="2800" b="1" dirty="0" smtClean="0"/>
              <a:t>Ocean crust consists mostly of basalt</a:t>
            </a:r>
          </a:p>
          <a:p>
            <a:pPr lvl="1"/>
            <a:r>
              <a:rPr lang="en-US" sz="2800" b="1" dirty="0" smtClean="0"/>
              <a:t>More dense </a:t>
            </a:r>
          </a:p>
          <a:p>
            <a:pPr lvl="1"/>
            <a:endParaRPr lang="en-US" sz="2800" dirty="0" smtClean="0"/>
          </a:p>
          <a:p>
            <a:r>
              <a:rPr lang="en-US" sz="2800" b="1" dirty="0" smtClean="0"/>
              <a:t>Ocean crust is </a:t>
            </a:r>
            <a:r>
              <a:rPr lang="en-US" sz="2800" b="1" u="sng" dirty="0" smtClean="0"/>
              <a:t>subducted under the continental crust</a:t>
            </a:r>
          </a:p>
        </p:txBody>
      </p:sp>
      <p:sp>
        <p:nvSpPr>
          <p:cNvPr id="25603" name="Title 2"/>
          <p:cNvSpPr>
            <a:spLocks noGrp="1"/>
          </p:cNvSpPr>
          <p:nvPr>
            <p:ph type="title" idx="4294967295"/>
          </p:nvPr>
        </p:nvSpPr>
        <p:spPr>
          <a:xfrm>
            <a:off x="228600" y="37531"/>
            <a:ext cx="8686800" cy="1143000"/>
          </a:xfrm>
        </p:spPr>
        <p:txBody>
          <a:bodyPr/>
          <a:lstStyle/>
          <a:p>
            <a:r>
              <a:rPr lang="en-US" sz="4400" dirty="0" smtClean="0"/>
              <a:t>Continental and Ocean Floor Rocks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Placeholder 1"/>
          <p:cNvSpPr>
            <a:spLocks noGrp="1"/>
          </p:cNvSpPr>
          <p:nvPr>
            <p:ph type="body" idx="4294967295"/>
          </p:nvPr>
        </p:nvSpPr>
        <p:spPr>
          <a:xfrm>
            <a:off x="228600" y="1143000"/>
            <a:ext cx="8915400" cy="4953000"/>
          </a:xfrm>
        </p:spPr>
        <p:txBody>
          <a:bodyPr/>
          <a:lstStyle/>
          <a:p>
            <a:endParaRPr lang="en-US" b="1" u="sng" dirty="0" smtClean="0"/>
          </a:p>
          <a:p>
            <a:r>
              <a:rPr lang="en-US" sz="2200" b="1" u="sng" dirty="0" smtClean="0"/>
              <a:t>Convergent Boundaries</a:t>
            </a:r>
          </a:p>
          <a:p>
            <a:r>
              <a:rPr lang="en-US" sz="2200" dirty="0" smtClean="0"/>
              <a:t>These are where </a:t>
            </a:r>
            <a:r>
              <a:rPr lang="en-US" sz="2200" b="1" u="sng" dirty="0" smtClean="0"/>
              <a:t>plates merge together </a:t>
            </a:r>
          </a:p>
          <a:p>
            <a:r>
              <a:rPr lang="en-US" sz="2200" dirty="0" smtClean="0"/>
              <a:t>There are </a:t>
            </a:r>
            <a:r>
              <a:rPr lang="en-US" sz="2200" b="1" u="sng" dirty="0" smtClean="0"/>
              <a:t>three basic convergent boundaries</a:t>
            </a:r>
          </a:p>
          <a:p>
            <a:pPr lvl="1"/>
            <a:endParaRPr lang="en-US" sz="1000" b="1" u="sng" dirty="0" smtClean="0"/>
          </a:p>
          <a:p>
            <a:pPr lvl="1"/>
            <a:r>
              <a:rPr lang="en-US" b="1" u="sng" dirty="0" smtClean="0"/>
              <a:t>Ocean-Continental Boundaries </a:t>
            </a:r>
            <a:r>
              <a:rPr lang="en-US" dirty="0" smtClean="0"/>
              <a:t>– Ocean plate subduct under the Continental Crust </a:t>
            </a:r>
          </a:p>
          <a:p>
            <a:pPr lvl="2"/>
            <a:r>
              <a:rPr lang="en-US" sz="2200" dirty="0" smtClean="0"/>
              <a:t>Creates –</a:t>
            </a:r>
            <a:r>
              <a:rPr lang="en-US" sz="2200" b="1" dirty="0" smtClean="0"/>
              <a:t>trenches, volcanoes </a:t>
            </a:r>
            <a:r>
              <a:rPr lang="en-US" sz="2200" dirty="0" smtClean="0"/>
              <a:t>– Chilean Mountains and Trench</a:t>
            </a:r>
          </a:p>
          <a:p>
            <a:pPr lvl="1"/>
            <a:r>
              <a:rPr lang="en-US" b="1" u="sng" dirty="0" smtClean="0"/>
              <a:t>Ocean-Ocean Boundaries </a:t>
            </a:r>
            <a:r>
              <a:rPr lang="en-US" dirty="0" smtClean="0"/>
              <a:t>– Older Ocean plate subduct under the newer Ocean plate</a:t>
            </a:r>
          </a:p>
          <a:p>
            <a:pPr lvl="2"/>
            <a:r>
              <a:rPr lang="en-US" sz="2200" dirty="0" smtClean="0"/>
              <a:t>Creates – </a:t>
            </a:r>
            <a:r>
              <a:rPr lang="en-US" sz="2200" b="1" dirty="0" smtClean="0"/>
              <a:t>volcanic islands, submarine trenches- </a:t>
            </a:r>
            <a:r>
              <a:rPr lang="en-US" sz="2200" dirty="0" smtClean="0"/>
              <a:t>Japan and Mariana Trench</a:t>
            </a:r>
          </a:p>
          <a:p>
            <a:pPr lvl="1"/>
            <a:r>
              <a:rPr lang="en-US" b="1" u="sng" dirty="0" smtClean="0"/>
              <a:t>Continental-Continental Boundaries </a:t>
            </a:r>
            <a:r>
              <a:rPr lang="en-US" dirty="0" smtClean="0"/>
              <a:t>– no subduction happens, uplift occurs</a:t>
            </a:r>
          </a:p>
          <a:p>
            <a:pPr lvl="2"/>
            <a:r>
              <a:rPr lang="en-US" sz="2200" dirty="0" smtClean="0"/>
              <a:t>Creates- </a:t>
            </a:r>
            <a:r>
              <a:rPr lang="en-US" sz="2200" b="1" dirty="0" smtClean="0"/>
              <a:t>mountain ranges</a:t>
            </a:r>
            <a:r>
              <a:rPr lang="en-US" sz="2200" dirty="0" smtClean="0"/>
              <a:t>-  Himalayan Mountains</a:t>
            </a:r>
          </a:p>
          <a:p>
            <a:endParaRPr lang="en-US" b="1" u="sng" dirty="0" smtClean="0"/>
          </a:p>
        </p:txBody>
      </p:sp>
      <p:sp>
        <p:nvSpPr>
          <p:cNvPr id="16387" name="Tit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382000" cy="1143000"/>
          </a:xfrm>
        </p:spPr>
        <p:txBody>
          <a:bodyPr/>
          <a:lstStyle/>
          <a:p>
            <a:r>
              <a:rPr lang="en-US" sz="4400" dirty="0" smtClean="0"/>
              <a:t>Types of Plate Boundaries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gomyclass.com/geology10/files/lecture12/html/images/objects/obj5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733800"/>
            <a:ext cx="3680603" cy="2438400"/>
          </a:xfrm>
          <a:prstGeom prst="rect">
            <a:avLst/>
          </a:prstGeom>
          <a:noFill/>
        </p:spPr>
      </p:pic>
      <p:pic>
        <p:nvPicPr>
          <p:cNvPr id="23556" name="Picture 4" descr="http://gomyclass.com/geology10/files/lecture12/html/images/objects/obj55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11679"/>
            <a:ext cx="4876800" cy="1862667"/>
          </a:xfrm>
          <a:prstGeom prst="rect">
            <a:avLst/>
          </a:prstGeom>
          <a:noFill/>
        </p:spPr>
      </p:pic>
      <p:pic>
        <p:nvPicPr>
          <p:cNvPr id="23558" name="Picture 6" descr="http://gomyclass.com/geology10/files/lecture12/html/images/objects/obj56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2137304"/>
            <a:ext cx="5181600" cy="2022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1066800" y="381000"/>
            <a:ext cx="6934200" cy="1066800"/>
          </a:xfrm>
        </p:spPr>
        <p:txBody>
          <a:bodyPr/>
          <a:lstStyle/>
          <a:p>
            <a:r>
              <a:rPr lang="en-US" dirty="0" smtClean="0"/>
              <a:t>Transform Boundaries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447800"/>
            <a:ext cx="7391400" cy="4530725"/>
          </a:xfrm>
        </p:spPr>
        <p:txBody>
          <a:bodyPr/>
          <a:lstStyle/>
          <a:p>
            <a:r>
              <a:rPr lang="en-US" sz="2800" b="1" dirty="0" smtClean="0"/>
              <a:t>Or a </a:t>
            </a:r>
            <a:r>
              <a:rPr lang="en-US" sz="2800" b="1" u="sng" dirty="0" smtClean="0"/>
              <a:t>Transform Fault</a:t>
            </a:r>
          </a:p>
          <a:p>
            <a:r>
              <a:rPr lang="en-US" sz="2800" b="1" dirty="0" smtClean="0"/>
              <a:t>Where the </a:t>
            </a:r>
            <a:r>
              <a:rPr lang="en-US" sz="2800" b="1" u="sng" dirty="0" smtClean="0"/>
              <a:t>edges of two plates slide past each other</a:t>
            </a:r>
          </a:p>
          <a:p>
            <a:r>
              <a:rPr lang="en-US" sz="2800" b="1" dirty="0" smtClean="0"/>
              <a:t>Contains a </a:t>
            </a:r>
            <a:r>
              <a:rPr lang="en-US" sz="2800" b="1" u="sng" dirty="0" smtClean="0"/>
              <a:t>series of riffs (spreading) along the fault</a:t>
            </a:r>
          </a:p>
          <a:p>
            <a:pPr lvl="1"/>
            <a:r>
              <a:rPr lang="en-US" sz="2600" b="1" dirty="0" smtClean="0"/>
              <a:t>Best known- San Andreas Fault in California</a:t>
            </a:r>
          </a:p>
          <a:p>
            <a:pPr lvl="1"/>
            <a:r>
              <a:rPr lang="en-US" sz="2600" b="1" dirty="0" smtClean="0"/>
              <a:t>Causes many earthquakes</a:t>
            </a:r>
          </a:p>
          <a:p>
            <a:pPr lvl="1"/>
            <a:r>
              <a:rPr lang="en-US" sz="2600" b="1" dirty="0" smtClean="0"/>
              <a:t>San Francisco on its way to the Gulf of Alaska</a:t>
            </a:r>
          </a:p>
          <a:p>
            <a:endParaRPr lang="en-US" sz="2800" b="1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godadiv4.weebly.com/uploads/9/7/8/3/9783486/332877.gif?1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533400"/>
            <a:ext cx="3962400" cy="53499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-304800" y="457200"/>
            <a:ext cx="9753600" cy="1143000"/>
          </a:xfrm>
        </p:spPr>
        <p:txBody>
          <a:bodyPr/>
          <a:lstStyle/>
          <a:p>
            <a:r>
              <a:rPr lang="en-US" sz="4000" dirty="0" smtClean="0"/>
              <a:t>To analyze topography answer these questions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524000"/>
            <a:ext cx="7620000" cy="4759325"/>
          </a:xfrm>
        </p:spPr>
        <p:txBody>
          <a:bodyPr/>
          <a:lstStyle/>
          <a:p>
            <a:r>
              <a:rPr lang="en-US" sz="2800" b="1" u="sng" dirty="0" smtClean="0"/>
              <a:t>What?</a:t>
            </a:r>
            <a:r>
              <a:rPr lang="en-US" sz="2800" dirty="0" smtClean="0"/>
              <a:t>  The form of the feature or features</a:t>
            </a:r>
          </a:p>
          <a:p>
            <a:endParaRPr lang="en-US" sz="1200" dirty="0" smtClean="0"/>
          </a:p>
          <a:p>
            <a:r>
              <a:rPr lang="en-US" sz="2800" b="1" u="sng" dirty="0" smtClean="0"/>
              <a:t>Where?</a:t>
            </a:r>
            <a:r>
              <a:rPr lang="en-US" sz="2800" dirty="0" smtClean="0"/>
              <a:t>  The distribution and pattern of the landform assemblage</a:t>
            </a:r>
          </a:p>
          <a:p>
            <a:endParaRPr lang="en-US" sz="1200" dirty="0" smtClean="0"/>
          </a:p>
          <a:p>
            <a:r>
              <a:rPr lang="en-US" sz="2800" b="1" u="sng" dirty="0" smtClean="0"/>
              <a:t>Why?</a:t>
            </a:r>
            <a:r>
              <a:rPr lang="en-US" sz="2800" dirty="0" smtClean="0"/>
              <a:t>  An explanation of origin and development</a:t>
            </a:r>
          </a:p>
          <a:p>
            <a:endParaRPr lang="en-US" sz="1200" dirty="0" smtClean="0"/>
          </a:p>
          <a:p>
            <a:r>
              <a:rPr lang="en-US" sz="2800" b="1" u="sng" dirty="0" smtClean="0"/>
              <a:t>So what?</a:t>
            </a:r>
            <a:r>
              <a:rPr lang="en-US" sz="2800" b="1" dirty="0" smtClean="0"/>
              <a:t>  </a:t>
            </a:r>
            <a:r>
              <a:rPr lang="en-US" sz="2800" dirty="0" smtClean="0"/>
              <a:t>The significance of the topography in relationship to other elements of the environment and to human life and activities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Placeholder 1"/>
          <p:cNvSpPr>
            <a:spLocks noGrp="1"/>
          </p:cNvSpPr>
          <p:nvPr>
            <p:ph type="body" idx="4294967295"/>
          </p:nvPr>
        </p:nvSpPr>
        <p:spPr>
          <a:xfrm>
            <a:off x="609600" y="1371600"/>
            <a:ext cx="7696200" cy="4800600"/>
          </a:xfrm>
        </p:spPr>
        <p:txBody>
          <a:bodyPr/>
          <a:lstStyle/>
          <a:p>
            <a:r>
              <a:rPr lang="en-US" sz="2800" b="1" u="sng" dirty="0" smtClean="0"/>
              <a:t>The crust is floating on the denser, deformable mantle below</a:t>
            </a:r>
          </a:p>
          <a:p>
            <a:endParaRPr lang="en-US" sz="2800" dirty="0" smtClean="0"/>
          </a:p>
          <a:p>
            <a:r>
              <a:rPr lang="en-US" sz="2800" dirty="0" smtClean="0"/>
              <a:t>Questions:</a:t>
            </a:r>
          </a:p>
          <a:p>
            <a:pPr lvl="1"/>
            <a:r>
              <a:rPr lang="en-US" sz="2800" b="1" dirty="0" smtClean="0"/>
              <a:t>How deep is the sinking of the crust?</a:t>
            </a:r>
          </a:p>
          <a:p>
            <a:pPr lvl="1"/>
            <a:r>
              <a:rPr lang="en-US" sz="2800" b="1" dirty="0" smtClean="0"/>
              <a:t>What determines the areal extent of an isostatic adjustment?</a:t>
            </a:r>
          </a:p>
          <a:p>
            <a:pPr lvl="1"/>
            <a:r>
              <a:rPr lang="en-US" sz="2800" b="1" dirty="0" smtClean="0"/>
              <a:t>What is the immediacy of the isostatic response</a:t>
            </a:r>
            <a:r>
              <a:rPr lang="en-US" b="1" dirty="0" smtClean="0"/>
              <a:t>?</a:t>
            </a:r>
          </a:p>
          <a:p>
            <a:pPr lvl="1"/>
            <a:endParaRPr lang="en-US" dirty="0" smtClean="0"/>
          </a:p>
        </p:txBody>
      </p:sp>
      <p:sp>
        <p:nvSpPr>
          <p:cNvPr id="26627" name="Title 2"/>
          <p:cNvSpPr>
            <a:spLocks noGrp="1"/>
          </p:cNvSpPr>
          <p:nvPr>
            <p:ph type="title" idx="4294967295"/>
          </p:nvPr>
        </p:nvSpPr>
        <p:spPr>
          <a:xfrm>
            <a:off x="1143000" y="228600"/>
            <a:ext cx="6934200" cy="1143000"/>
          </a:xfrm>
        </p:spPr>
        <p:txBody>
          <a:bodyPr/>
          <a:lstStyle/>
          <a:p>
            <a:r>
              <a:rPr lang="en-US" dirty="0" smtClean="0"/>
              <a:t>Isostasy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xenon.colorado.edu/spotlight/data/chur/eo/scienceImag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57200"/>
            <a:ext cx="5257800" cy="56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1219200" y="36394"/>
            <a:ext cx="6934200" cy="1143000"/>
          </a:xfrm>
        </p:spPr>
        <p:txBody>
          <a:bodyPr/>
          <a:lstStyle/>
          <a:p>
            <a:r>
              <a:rPr lang="en-US" dirty="0" smtClean="0"/>
              <a:t>Rates of Plate Motion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143000"/>
            <a:ext cx="7924800" cy="4876800"/>
          </a:xfrm>
        </p:spPr>
        <p:txBody>
          <a:bodyPr/>
          <a:lstStyle/>
          <a:p>
            <a:r>
              <a:rPr lang="en-US" b="1" dirty="0" smtClean="0"/>
              <a:t>Plate Motion is a Fast Geologic Process (comparatively) </a:t>
            </a:r>
          </a:p>
          <a:p>
            <a:r>
              <a:rPr lang="en-US" b="1" dirty="0" smtClean="0"/>
              <a:t>Plates move a few centimeters per year (about as fast as your fingernails grow)</a:t>
            </a:r>
          </a:p>
          <a:p>
            <a:r>
              <a:rPr lang="en-US" b="1" dirty="0" smtClean="0"/>
              <a:t>This can cause some features, streams or rocks to be displaced over time where the feature crosses the fault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457200"/>
            <a:ext cx="8382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Landform from Transform Faults</a:t>
            </a:r>
            <a:endParaRPr lang="en-US" sz="4400" dirty="0"/>
          </a:p>
        </p:txBody>
      </p:sp>
      <p:pic>
        <p:nvPicPr>
          <p:cNvPr id="55299" name="Picture 2" descr="C:\Users\Cindy\Desktop\class\jpg\Fig14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704850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Detailed Look at Seafloor Spreading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066800"/>
            <a:ext cx="8534400" cy="525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b="1" u="sng" dirty="0" smtClean="0"/>
              <a:t>By the 1950’s the theory of Continental Drift accepted</a:t>
            </a:r>
          </a:p>
          <a:p>
            <a:pPr lvl="1">
              <a:defRPr/>
            </a:pPr>
            <a:r>
              <a:rPr lang="en-US" sz="2600" dirty="0" smtClean="0"/>
              <a:t>Supported by depth soundings</a:t>
            </a:r>
          </a:p>
          <a:p>
            <a:pPr lvl="1">
              <a:defRPr/>
            </a:pPr>
            <a:r>
              <a:rPr lang="en-US" sz="2600" dirty="0" smtClean="0"/>
              <a:t>Found seamounts/ridges or trenches</a:t>
            </a:r>
          </a:p>
          <a:p>
            <a:pPr>
              <a:defRPr/>
            </a:pPr>
            <a:r>
              <a:rPr lang="en-US" sz="2600" b="1" u="sng" dirty="0" smtClean="0"/>
              <a:t>Seafloor spreading</a:t>
            </a:r>
          </a:p>
          <a:p>
            <a:pPr lvl="1">
              <a:defRPr/>
            </a:pPr>
            <a:r>
              <a:rPr lang="en-US" sz="2600" b="1" dirty="0" smtClean="0"/>
              <a:t>1960’s new theory- by Harry Hess and Robert Dietz</a:t>
            </a:r>
          </a:p>
          <a:p>
            <a:pPr lvl="1">
              <a:defRPr/>
            </a:pPr>
            <a:r>
              <a:rPr lang="en-US" sz="2600" b="1" dirty="0" smtClean="0"/>
              <a:t>Mechanism for continental drift, mid ocean ridges form from rising mantle creating ridges, spreading the ocean floor</a:t>
            </a:r>
          </a:p>
          <a:p>
            <a:pPr lvl="1">
              <a:defRPr/>
            </a:pPr>
            <a:r>
              <a:rPr lang="en-US" sz="2600" b="1" dirty="0" smtClean="0"/>
              <a:t>Verified by the </a:t>
            </a:r>
            <a:r>
              <a:rPr lang="en-US" sz="2600" b="1" u="sng" dirty="0" smtClean="0"/>
              <a:t>Paleomagnetism—reversal </a:t>
            </a:r>
            <a:r>
              <a:rPr lang="en-US" sz="2600" b="1" u="sng" dirty="0" smtClean="0"/>
              <a:t>of pole magnetism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990600" y="15922"/>
            <a:ext cx="6934200" cy="1050878"/>
          </a:xfrm>
        </p:spPr>
        <p:txBody>
          <a:bodyPr/>
          <a:lstStyle/>
          <a:p>
            <a:r>
              <a:rPr lang="en-US" sz="4000" dirty="0" smtClean="0"/>
              <a:t>Sea Floor Spreading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914400"/>
            <a:ext cx="8686800" cy="5410200"/>
          </a:xfrm>
        </p:spPr>
        <p:txBody>
          <a:bodyPr/>
          <a:lstStyle/>
          <a:p>
            <a:r>
              <a:rPr lang="en-US" sz="2100" dirty="0" smtClean="0"/>
              <a:t>The </a:t>
            </a:r>
            <a:r>
              <a:rPr lang="en-US" sz="2100" b="1" u="sng" dirty="0" smtClean="0"/>
              <a:t>Validity of Seafloor Spreading from three sources</a:t>
            </a:r>
            <a:r>
              <a:rPr lang="en-US" sz="2100" u="sng" dirty="0" smtClean="0"/>
              <a:t>:</a:t>
            </a:r>
          </a:p>
          <a:p>
            <a:pPr lvl="1"/>
            <a:r>
              <a:rPr lang="en-US" sz="2100" dirty="0" smtClean="0"/>
              <a:t>Identification and mapping of the oceanic ridges</a:t>
            </a:r>
          </a:p>
          <a:p>
            <a:pPr lvl="1"/>
            <a:r>
              <a:rPr lang="en-US" sz="2100" dirty="0" smtClean="0"/>
              <a:t>Dating of volcanic rocks on the floor of the ocean</a:t>
            </a:r>
          </a:p>
          <a:p>
            <a:pPr lvl="1"/>
            <a:r>
              <a:rPr lang="en-US" sz="2100" dirty="0" smtClean="0"/>
              <a:t>Understanding and mapping the paleomagnetic history of the ocean basins</a:t>
            </a:r>
          </a:p>
          <a:p>
            <a:r>
              <a:rPr lang="en-US" sz="2100" b="1" u="sng" dirty="0" smtClean="0"/>
              <a:t>Paleomagnetism</a:t>
            </a:r>
          </a:p>
          <a:p>
            <a:pPr lvl="1"/>
            <a:r>
              <a:rPr lang="en-US" sz="2100" dirty="0" smtClean="0"/>
              <a:t>Study of Paleomagnetism history helps to understand sea floor spreading and plate tectonics</a:t>
            </a:r>
          </a:p>
          <a:p>
            <a:pPr lvl="1"/>
            <a:r>
              <a:rPr lang="en-US" sz="2100" dirty="0" smtClean="0"/>
              <a:t>Because of the convection processes within the earth, the Earth has experienced periodic magnetic reversals. </a:t>
            </a:r>
          </a:p>
          <a:p>
            <a:pPr lvl="1"/>
            <a:r>
              <a:rPr lang="en-US" sz="2100" dirty="0" smtClean="0"/>
              <a:t>This produces magnetic “stripes” in the iron bearing minerals found on the earth’s floor</a:t>
            </a:r>
          </a:p>
          <a:p>
            <a:r>
              <a:rPr lang="en-US" sz="2300" b="1" u="sng" dirty="0" smtClean="0"/>
              <a:t>New crust is formed and returned to the mantle every 200 million years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79400" y="6273800"/>
          <a:ext cx="1384300" cy="469900"/>
        </p:xfrm>
        <a:graphic>
          <a:graphicData uri="http://schemas.openxmlformats.org/presentationml/2006/ole">
            <p:oleObj spid="_x0000_s2050" name="Package" showAsIcon="1" r:id="rId3" imgW="1394280" imgH="479880" progId="Package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abmathandscience.com/images/age%20of%20ocean%20crust%2017by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0"/>
            <a:ext cx="7775112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990600"/>
            <a:ext cx="8077200" cy="5216525"/>
          </a:xfrm>
        </p:spPr>
        <p:txBody>
          <a:bodyPr/>
          <a:lstStyle/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Spots of volcanic activity caused by a thin Earth’s crust allowing the magma to move to the surface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These are called </a:t>
            </a:r>
            <a:r>
              <a:rPr lang="en-US" sz="2600" b="1" dirty="0" smtClean="0"/>
              <a:t>Hot Spots or Mantle Plumes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Hawaii and Yellowstone are known Hot Spots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As the plate moves across the Hot Spot, a </a:t>
            </a:r>
            <a:r>
              <a:rPr lang="en-US" sz="2600" b="1" dirty="0" smtClean="0"/>
              <a:t>trail is left, such as the Hawaiian Island archipelago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These islands are called </a:t>
            </a:r>
            <a:r>
              <a:rPr lang="en-US" sz="2600" i="1" dirty="0" smtClean="0"/>
              <a:t>seamounts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b="1" dirty="0" smtClean="0"/>
              <a:t>Hot Spots help to explain volcanic activity in the middle of plates and help to distinguish the direction of the plate’s movement</a:t>
            </a:r>
            <a:r>
              <a:rPr lang="en-US" sz="2600" dirty="0" smtClean="0"/>
              <a:t>.</a:t>
            </a:r>
            <a:endParaRPr lang="en-US" sz="3200" b="1" dirty="0" smtClean="0"/>
          </a:p>
        </p:txBody>
      </p:sp>
      <p:sp>
        <p:nvSpPr>
          <p:cNvPr id="36867" name="Title 2"/>
          <p:cNvSpPr>
            <a:spLocks noGrp="1"/>
          </p:cNvSpPr>
          <p:nvPr>
            <p:ph type="title" idx="4294967295"/>
          </p:nvPr>
        </p:nvSpPr>
        <p:spPr>
          <a:xfrm>
            <a:off x="838200" y="381000"/>
            <a:ext cx="7620000" cy="685800"/>
          </a:xfrm>
        </p:spPr>
        <p:txBody>
          <a:bodyPr/>
          <a:lstStyle/>
          <a:p>
            <a:r>
              <a:rPr lang="en-US" sz="4000" dirty="0" smtClean="0"/>
              <a:t>Hot Spots</a:t>
            </a:r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228600" y="6096000"/>
          <a:ext cx="1524000" cy="579549"/>
        </p:xfrm>
        <a:graphic>
          <a:graphicData uri="http://schemas.openxmlformats.org/presentationml/2006/ole">
            <p:oleObj spid="_x0000_s11265" name="Package" showAsIcon="1" r:id="rId3" imgW="1815840" imgH="682560" progId="Package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mantleplumes.org/images3/LIPClass4Fig2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7200"/>
            <a:ext cx="3701760" cy="2895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29600" y="2667000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New</a:t>
            </a:r>
          </a:p>
          <a:p>
            <a:r>
              <a:rPr lang="en-US" sz="1600" dirty="0" smtClean="0"/>
              <a:t>Island</a:t>
            </a:r>
            <a:endParaRPr lang="en-US" sz="1600" dirty="0"/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7086600" y="2959388"/>
            <a:ext cx="1143000" cy="545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6" name="Picture 6" descr="http://www.mlhi.org/science/period2/KFHotSpot_files/image00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95600"/>
            <a:ext cx="5508791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457200" y="28433"/>
            <a:ext cx="8382000" cy="1143000"/>
          </a:xfrm>
        </p:spPr>
        <p:txBody>
          <a:bodyPr/>
          <a:lstStyle/>
          <a:p>
            <a:r>
              <a:rPr lang="en-US" sz="4400" dirty="0" smtClean="0"/>
              <a:t>Pangaea and Present Continents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914400"/>
            <a:ext cx="8763000" cy="5410200"/>
          </a:xfrm>
        </p:spPr>
        <p:txBody>
          <a:bodyPr/>
          <a:lstStyle/>
          <a:p>
            <a:pPr>
              <a:defRPr/>
            </a:pPr>
            <a:r>
              <a:rPr lang="en-US" sz="2300" b="1" dirty="0" smtClean="0"/>
              <a:t>Summary of the time line</a:t>
            </a:r>
          </a:p>
          <a:p>
            <a:pPr lvl="1">
              <a:defRPr/>
            </a:pPr>
            <a:r>
              <a:rPr lang="en-US" sz="2300" b="1" u="sng" dirty="0" smtClean="0"/>
              <a:t>450 million years </a:t>
            </a:r>
            <a:r>
              <a:rPr lang="en-US" sz="2300" dirty="0" smtClean="0"/>
              <a:t>– </a:t>
            </a:r>
            <a:r>
              <a:rPr lang="en-US" sz="2300" b="1" u="sng" dirty="0" smtClean="0"/>
              <a:t>5 continents</a:t>
            </a:r>
            <a:r>
              <a:rPr lang="en-US" sz="2300" dirty="0" smtClean="0"/>
              <a:t>- merged together to form </a:t>
            </a:r>
            <a:r>
              <a:rPr lang="en-US" sz="2300" b="1" u="sng" dirty="0" smtClean="0"/>
              <a:t>Pangaea</a:t>
            </a:r>
          </a:p>
          <a:p>
            <a:pPr lvl="1">
              <a:defRPr/>
            </a:pPr>
            <a:r>
              <a:rPr lang="en-US" sz="2300" b="1" dirty="0" smtClean="0"/>
              <a:t>Next </a:t>
            </a:r>
            <a:r>
              <a:rPr lang="en-US" sz="2300" b="1" u="sng" dirty="0" smtClean="0"/>
              <a:t>200 million years</a:t>
            </a:r>
            <a:r>
              <a:rPr lang="en-US" sz="2300" b="1" dirty="0" smtClean="0"/>
              <a:t>; </a:t>
            </a:r>
            <a:r>
              <a:rPr lang="en-US" sz="2300" b="1" u="sng" dirty="0" smtClean="0"/>
              <a:t>one continent</a:t>
            </a:r>
          </a:p>
          <a:p>
            <a:pPr lvl="1">
              <a:defRPr/>
            </a:pPr>
            <a:r>
              <a:rPr lang="en-US" sz="2300" b="1" u="sng" dirty="0" smtClean="0"/>
              <a:t>200 million years </a:t>
            </a:r>
            <a:r>
              <a:rPr lang="en-US" sz="2300" dirty="0" smtClean="0"/>
              <a:t>– </a:t>
            </a:r>
            <a:r>
              <a:rPr lang="en-US" sz="2300" b="1" dirty="0" smtClean="0"/>
              <a:t>Pangaea starts to break up</a:t>
            </a:r>
            <a:r>
              <a:rPr lang="en-US" sz="2300" dirty="0" smtClean="0"/>
              <a:t>– </a:t>
            </a:r>
            <a:r>
              <a:rPr lang="en-US" sz="2300" b="1" dirty="0" smtClean="0"/>
              <a:t>Laurasia/Gondwanaland</a:t>
            </a:r>
            <a:r>
              <a:rPr lang="en-US" sz="2300" dirty="0" smtClean="0"/>
              <a:t>- then to even smaller pieces</a:t>
            </a:r>
          </a:p>
          <a:p>
            <a:pPr lvl="1">
              <a:defRPr/>
            </a:pPr>
            <a:r>
              <a:rPr lang="en-US" sz="2300" b="1" u="sng" dirty="0" smtClean="0"/>
              <a:t>135 million years</a:t>
            </a:r>
            <a:r>
              <a:rPr lang="en-US" sz="2300" u="sng" dirty="0" smtClean="0"/>
              <a:t> -- </a:t>
            </a:r>
            <a:r>
              <a:rPr lang="en-US" sz="2300" dirty="0" smtClean="0"/>
              <a:t>North and South Atlantic Oceans begin to open, separating South America and Africa, Mediterranean Sea began to close as Africa began to rotate northward toward Asia</a:t>
            </a:r>
          </a:p>
          <a:p>
            <a:pPr lvl="1">
              <a:defRPr/>
            </a:pPr>
            <a:r>
              <a:rPr lang="en-US" sz="2300" b="1" u="sng" dirty="0" smtClean="0"/>
              <a:t>65 million years --</a:t>
            </a:r>
            <a:r>
              <a:rPr lang="en-US" sz="2300" dirty="0" smtClean="0"/>
              <a:t>North and South Atlantic Oceans joined; South America was new Continent and moving westward, Andes growing, as South America overrides the Pacific Plate.  Rockies were rising but not the Sierras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09800" y="277813"/>
            <a:ext cx="69342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3315" name="Picture 2" descr="C:\Users\Cindy\Desktop\class\jpg\3-struc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57400"/>
            <a:ext cx="4157441" cy="403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http://skolor.nacka.se/samskolan/eaae/liu/noflash/images/FigS1-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3057417" cy="241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838200" y="3276600"/>
            <a:ext cx="35052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 Regions</a:t>
            </a:r>
          </a:p>
          <a:p>
            <a:pPr marL="593725" marR="0" lvl="1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Crust</a:t>
            </a:r>
          </a:p>
          <a:p>
            <a:pPr marL="593725" marR="0" lvl="1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Mantle</a:t>
            </a:r>
          </a:p>
          <a:p>
            <a:pPr marL="593725" marR="0" lvl="1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Outer Core</a:t>
            </a:r>
          </a:p>
          <a:p>
            <a:pPr marL="593725" marR="0" lvl="1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Inner Core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-381000"/>
            <a:ext cx="7924800" cy="140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Earth is Layered and Dynamic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http://upload.wikimedia.org/wikipedia/commons/thumb/c/cb/Pangaea_continents.svg/220px-Pangaea_continents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2362200" cy="27809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90800" y="838200"/>
            <a:ext cx="141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Pangaea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057400" y="1143000"/>
            <a:ext cx="533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140" name="Picture 4" descr="http://hawaii.hawaii.edu/math/Courses/Math100/Chapter1/Notes/Exercises/Pange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371600"/>
            <a:ext cx="6210300" cy="47585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6248400"/>
            <a:ext cx="768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Pangaea begins to break apart into present continents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0" y="1143000"/>
            <a:ext cx="8153400" cy="4987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u="sng" dirty="0" smtClean="0"/>
              <a:t>“Today” </a:t>
            </a:r>
            <a:r>
              <a:rPr lang="en-US" sz="2800" dirty="0" smtClean="0"/>
              <a:t>South America connected to North America</a:t>
            </a:r>
          </a:p>
          <a:p>
            <a:pPr>
              <a:defRPr/>
            </a:pPr>
            <a:r>
              <a:rPr lang="en-US" sz="2800" dirty="0" smtClean="0"/>
              <a:t>North America separated from Europe</a:t>
            </a:r>
          </a:p>
          <a:p>
            <a:pPr>
              <a:defRPr/>
            </a:pPr>
            <a:r>
              <a:rPr lang="en-US" sz="2800" dirty="0" smtClean="0"/>
              <a:t>Europe, Australia has split from Antarctica</a:t>
            </a:r>
          </a:p>
          <a:p>
            <a:pPr>
              <a:defRPr/>
            </a:pPr>
            <a:r>
              <a:rPr lang="en-US" sz="2800" dirty="0" smtClean="0"/>
              <a:t>India collided with Eurasia-thrusting up the Himalayas</a:t>
            </a:r>
          </a:p>
          <a:p>
            <a:pPr>
              <a:defRPr/>
            </a:pPr>
            <a:r>
              <a:rPr lang="en-US" sz="2800" dirty="0" smtClean="0"/>
              <a:t>All continents are still in motion except for Antarctica</a:t>
            </a:r>
          </a:p>
          <a:p>
            <a:pPr>
              <a:defRPr/>
            </a:pPr>
            <a:r>
              <a:rPr lang="en-US" sz="2800" dirty="0" smtClean="0"/>
              <a:t>Africa is splitting along Great Rift Valley rotating counterclockwise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371600" y="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Assembly &amp; Breakup of Pangaea</a:t>
            </a:r>
            <a:endParaRPr lang="en-US" sz="3600" dirty="0"/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228600" y="6172200"/>
          <a:ext cx="1676400" cy="515541"/>
        </p:xfrm>
        <a:graphic>
          <a:graphicData uri="http://schemas.openxmlformats.org/presentationml/2006/ole">
            <p:oleObj spid="_x0000_s70658" name="Package" showAsIcon="1" r:id="rId3" imgW="2253960" imgH="68256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-762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Future of the continents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066800"/>
            <a:ext cx="7543800" cy="5064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b="1" u="sng" dirty="0" smtClean="0"/>
              <a:t>50 million years from now</a:t>
            </a:r>
          </a:p>
          <a:p>
            <a:pPr lvl="1">
              <a:defRPr/>
            </a:pPr>
            <a:r>
              <a:rPr lang="en-US" sz="2600" dirty="0" smtClean="0"/>
              <a:t>Australia will straddle the equator is huge tropical island</a:t>
            </a:r>
          </a:p>
          <a:p>
            <a:pPr lvl="1">
              <a:defRPr/>
            </a:pPr>
            <a:r>
              <a:rPr lang="en-US" sz="2600" dirty="0" smtClean="0"/>
              <a:t>Africa may pinch the Mediterranean shut</a:t>
            </a:r>
          </a:p>
          <a:p>
            <a:pPr lvl="1">
              <a:defRPr/>
            </a:pPr>
            <a:r>
              <a:rPr lang="en-US" sz="2600" dirty="0" smtClean="0"/>
              <a:t>East Africa becomes large island like Madagascar</a:t>
            </a:r>
          </a:p>
          <a:p>
            <a:pPr lvl="1">
              <a:defRPr/>
            </a:pPr>
            <a:r>
              <a:rPr lang="en-US" sz="2600" dirty="0" smtClean="0"/>
              <a:t>The Atlantic will widen while the Pacific will shrink</a:t>
            </a:r>
          </a:p>
          <a:p>
            <a:pPr lvl="1">
              <a:defRPr/>
            </a:pPr>
            <a:r>
              <a:rPr lang="en-US" sz="2600" dirty="0" smtClean="0"/>
              <a:t>Southern California, now a chilly island will pass San Francisco heading for its ultimate destination in the Aleutian Trench of the Gulf of Alaska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9144000" cy="12954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Understanding Plate Tectonics Solves Long-Standing Geologic Problems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600200"/>
            <a:ext cx="75438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dirty="0" smtClean="0"/>
              <a:t>Understanding Plate Tectonics helped to clear up two geological problems:</a:t>
            </a:r>
          </a:p>
          <a:p>
            <a:pPr lvl="1">
              <a:defRPr/>
            </a:pPr>
            <a:r>
              <a:rPr lang="en-US" dirty="0" smtClean="0"/>
              <a:t>How did fossils of the same animals and plants end up in both South America and Africa</a:t>
            </a:r>
          </a:p>
          <a:p>
            <a:pPr lvl="1">
              <a:defRPr/>
            </a:pPr>
            <a:r>
              <a:rPr lang="en-US" dirty="0" smtClean="0"/>
              <a:t>Evidence of ancient glaciation on several continents with inferred directions of ice flow were the same as if there was only one continent</a:t>
            </a:r>
          </a:p>
          <a:p>
            <a:pPr lvl="1"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www.suu.edu/faculty/colberg/hazards/platetectonics/Drif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8077200" cy="5162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suu.edu/faculty/colberg/hazards/platetectonics/Drif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9248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How Plate Tectonics Works: Putting it Together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371600"/>
            <a:ext cx="7543800" cy="47593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600" b="1" dirty="0" smtClean="0"/>
              <a:t>Driving Mechanisms that move the plates</a:t>
            </a:r>
          </a:p>
          <a:p>
            <a:pPr lvl="1">
              <a:defRPr/>
            </a:pPr>
            <a:r>
              <a:rPr lang="en-US" b="1" u="sng" dirty="0" smtClean="0"/>
              <a:t>This could be call a “push me pull me” method</a:t>
            </a:r>
          </a:p>
          <a:p>
            <a:pPr lvl="1">
              <a:defRPr/>
            </a:pPr>
            <a:r>
              <a:rPr lang="en-US" dirty="0" smtClean="0"/>
              <a:t>The mid ocean ridge pushes new magma up creating new ocean floor, moving the old crust outward</a:t>
            </a:r>
          </a:p>
          <a:p>
            <a:pPr lvl="1">
              <a:defRPr/>
            </a:pPr>
            <a:r>
              <a:rPr lang="en-US" dirty="0" smtClean="0"/>
              <a:t>The old crust moves outward from the mid-ocean ridge</a:t>
            </a:r>
          </a:p>
          <a:p>
            <a:pPr lvl="1">
              <a:defRPr/>
            </a:pPr>
            <a:r>
              <a:rPr lang="en-US" dirty="0" smtClean="0"/>
              <a:t>As this happens this crust pushes the lighter continental plates over the asthenosphere </a:t>
            </a:r>
          </a:p>
          <a:p>
            <a:pPr lvl="1">
              <a:defRPr/>
            </a:pPr>
            <a:r>
              <a:rPr lang="en-US" dirty="0" smtClean="0"/>
              <a:t>The continental plate move until it hits another plate.</a:t>
            </a:r>
          </a:p>
          <a:p>
            <a:pPr lvl="1">
              <a:defRPr/>
            </a:pPr>
            <a:r>
              <a:rPr lang="en-US" dirty="0" smtClean="0"/>
              <a:t>Depending on the plate, there will be a subduction or a collision, with either volcanoes or trenches built or huge mountain ranges</a:t>
            </a:r>
          </a:p>
          <a:p>
            <a:pPr lvl="1">
              <a:defRPr/>
            </a:pPr>
            <a:r>
              <a:rPr lang="en-US" dirty="0" smtClean="0"/>
              <a:t>Convection in the mantle and asthenosphere guarantee this process will continue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http://www.divediscover.whoi.edu/ventcd/images/ventdisc_disc_74_ma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3895" y="1295400"/>
            <a:ext cx="6079153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 Plate Tectonics and Hazards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1066800"/>
            <a:ext cx="8915400" cy="50641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b="1" dirty="0" smtClean="0"/>
              <a:t>Plate Tectonics Affect Us All</a:t>
            </a:r>
          </a:p>
          <a:p>
            <a:pPr lvl="1">
              <a:defRPr/>
            </a:pPr>
            <a:r>
              <a:rPr lang="en-US" sz="2000" dirty="0" smtClean="0"/>
              <a:t>The </a:t>
            </a:r>
            <a:r>
              <a:rPr lang="en-US" sz="2000" b="1" i="1" dirty="0" smtClean="0"/>
              <a:t>Linkages</a:t>
            </a:r>
            <a:r>
              <a:rPr lang="en-US" sz="2000" b="1" dirty="0" smtClean="0"/>
              <a:t> </a:t>
            </a:r>
            <a:r>
              <a:rPr lang="en-US" sz="2000" dirty="0" smtClean="0"/>
              <a:t>of plate tectonics to hazards is obvious</a:t>
            </a:r>
          </a:p>
          <a:p>
            <a:pPr lvl="1">
              <a:defRPr/>
            </a:pPr>
            <a:r>
              <a:rPr lang="en-US" sz="2000" dirty="0" smtClean="0"/>
              <a:t>Where </a:t>
            </a:r>
            <a:r>
              <a:rPr lang="en-US" sz="2000" u="sng" dirty="0" smtClean="0"/>
              <a:t>plate boundaries are located volcanoes and earthquakes are mapped</a:t>
            </a:r>
          </a:p>
          <a:p>
            <a:pPr lvl="1">
              <a:defRPr/>
            </a:pPr>
            <a:r>
              <a:rPr lang="en-US" sz="2000" dirty="0" smtClean="0"/>
              <a:t>Other conclusions are:</a:t>
            </a:r>
          </a:p>
          <a:p>
            <a:pPr lvl="2">
              <a:defRPr/>
            </a:pPr>
            <a:r>
              <a:rPr lang="en-US" u="sng" dirty="0" smtClean="0"/>
              <a:t>Divergent boundaries can be associated with volcanoes if land is associated, </a:t>
            </a:r>
          </a:p>
          <a:p>
            <a:pPr lvl="3">
              <a:defRPr/>
            </a:pPr>
            <a:r>
              <a:rPr lang="en-US" sz="2000" u="sng" dirty="0" smtClean="0"/>
              <a:t>Example: Iceland</a:t>
            </a:r>
          </a:p>
          <a:p>
            <a:pPr lvl="2">
              <a:defRPr/>
            </a:pPr>
            <a:r>
              <a:rPr lang="en-US" u="sng" dirty="0" smtClean="0"/>
              <a:t>Transform boundaries – earthquake hazards are intensified, and where mountains are found landslides and flooding may be experienced </a:t>
            </a:r>
          </a:p>
          <a:p>
            <a:pPr lvl="2">
              <a:defRPr/>
            </a:pPr>
            <a:r>
              <a:rPr lang="en-US" u="sng" dirty="0" smtClean="0"/>
              <a:t>Convergence Boundaries cause many hazards</a:t>
            </a:r>
          </a:p>
          <a:p>
            <a:pPr lvl="3">
              <a:defRPr/>
            </a:pPr>
            <a:r>
              <a:rPr lang="en-US" sz="2000" u="sng" dirty="0" smtClean="0"/>
              <a:t>Mountainous areas have landslides and flooding</a:t>
            </a:r>
          </a:p>
          <a:p>
            <a:pPr lvl="3">
              <a:defRPr/>
            </a:pPr>
            <a:r>
              <a:rPr lang="en-US" sz="2000" u="sng" dirty="0" smtClean="0"/>
              <a:t>Volcanoes and earthquakes can be expected</a:t>
            </a:r>
          </a:p>
          <a:p>
            <a:pPr lvl="1">
              <a:defRPr/>
            </a:pPr>
            <a:r>
              <a:rPr lang="en-US" sz="2000" b="1" u="sng" dirty="0" smtClean="0"/>
              <a:t>Plate Tectonics are associated with the natural hazards found around the world</a:t>
            </a:r>
          </a:p>
          <a:p>
            <a:pPr lvl="1">
              <a:defRPr/>
            </a:pPr>
            <a:r>
              <a:rPr lang="en-US" sz="2000" b="1" u="sng" dirty="0" smtClean="0"/>
              <a:t>Man only makes the hazards worse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762000"/>
            <a:ext cx="8229600" cy="5638800"/>
          </a:xfrm>
        </p:spPr>
        <p:txBody>
          <a:bodyPr rtlCol="0">
            <a:normAutofit/>
          </a:bodyPr>
          <a:lstStyle/>
          <a:p>
            <a:pPr marL="594360" lvl="1" indent="-27432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200" dirty="0" smtClean="0"/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b="1" u="sng" dirty="0" smtClean="0"/>
              <a:t>The Inner Core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Solid and very dense mass having a radius of 808 miles 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Both the inner and outer core are made of </a:t>
            </a:r>
            <a:r>
              <a:rPr lang="en-US" sz="2200" b="1" dirty="0" smtClean="0"/>
              <a:t>iron/nickel or iron/silicate.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Makes up </a:t>
            </a:r>
            <a:r>
              <a:rPr lang="en-US" sz="2200" b="1" dirty="0" smtClean="0"/>
              <a:t>15% of the Earth’s volume and 32% of its mass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The Earth’s </a:t>
            </a:r>
            <a:r>
              <a:rPr lang="en-US" sz="2200" b="1" dirty="0" smtClean="0"/>
              <a:t>magnetic field is generated primarily in the outer core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b="1" u="sng" dirty="0" smtClean="0"/>
              <a:t>Magnetic field changes over time from North Pole to South Pole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200" b="1" u="sng" dirty="0" smtClean="0"/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b="1" u="sng" dirty="0" smtClean="0"/>
              <a:t>The Outer Core</a:t>
            </a:r>
          </a:p>
          <a:p>
            <a:pPr marL="594360" lvl="1" indent="-274320" fontAlgn="auto">
              <a:spcAft>
                <a:spcPts val="0"/>
              </a:spcAft>
              <a:defRPr/>
            </a:pPr>
            <a:r>
              <a:rPr lang="en-US" dirty="0" smtClean="0"/>
              <a:t>Molten and extending to a </a:t>
            </a:r>
          </a:p>
          <a:p>
            <a:pPr marL="594360" lvl="1" indent="-274320" fontAlgn="auto">
              <a:spcAft>
                <a:spcPts val="0"/>
              </a:spcAft>
              <a:buNone/>
              <a:defRPr/>
            </a:pPr>
            <a:r>
              <a:rPr lang="en-US" b="1" u="sng" dirty="0" smtClean="0"/>
              <a:t>depth of about 1243 miles</a:t>
            </a:r>
          </a:p>
          <a:p>
            <a:pPr marL="594360" lvl="1" indent="-274320" fontAlgn="auto">
              <a:spcAft>
                <a:spcPts val="0"/>
              </a:spcAft>
              <a:defRPr/>
            </a:pPr>
            <a:r>
              <a:rPr lang="en-US" sz="2200" b="1" u="sng" dirty="0" smtClean="0"/>
              <a:t>These is where the convection happens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en-US" b="1" u="sng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0"/>
            <a:ext cx="7924800" cy="1019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Earth is Layered and Dynamic</a:t>
            </a:r>
          </a:p>
        </p:txBody>
      </p:sp>
      <p:pic>
        <p:nvPicPr>
          <p:cNvPr id="28674" name="Picture 2" descr="https://encrypted-tbn0.gstatic.com/images?q=tbn:ANd9GcTDiwwnyogo5sE3lUYGXePO93gs0xpLNVUMa879EXMUa65Y9aXg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267200"/>
            <a:ext cx="2867025" cy="18288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V="1">
            <a:off x="5562600" y="5562600"/>
            <a:ext cx="533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609600" y="-381000"/>
            <a:ext cx="7924800" cy="1400033"/>
          </a:xfrm>
        </p:spPr>
        <p:txBody>
          <a:bodyPr/>
          <a:lstStyle/>
          <a:p>
            <a:r>
              <a:rPr lang="en-US" sz="4000" dirty="0" smtClean="0"/>
              <a:t>The Earth is Layered and Dynamic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r>
              <a:rPr lang="en-US" sz="2200" b="1" dirty="0" smtClean="0"/>
              <a:t>Above the Inner Core is the Mantle (1864 miles) is a change in mineral composition, called</a:t>
            </a:r>
          </a:p>
          <a:p>
            <a:pPr lvl="1"/>
            <a:r>
              <a:rPr lang="en-US" b="1" u="sng" dirty="0" smtClean="0"/>
              <a:t>The Crust sits on the Mantle where convection takes place moving the plates</a:t>
            </a:r>
          </a:p>
          <a:p>
            <a:pPr lvl="1"/>
            <a:r>
              <a:rPr lang="en-US" b="1" u="sng" dirty="0" smtClean="0"/>
              <a:t>Between the Mantle and the crust is the Mohorovicic discontinuity (or Moho)</a:t>
            </a:r>
          </a:p>
          <a:p>
            <a:pPr lvl="1"/>
            <a:endParaRPr lang="en-US" sz="1100" b="1" u="sng" dirty="0" smtClean="0"/>
          </a:p>
          <a:p>
            <a:r>
              <a:rPr lang="en-US" sz="2200" b="1" dirty="0" smtClean="0"/>
              <a:t>The </a:t>
            </a:r>
            <a:r>
              <a:rPr lang="en-US" sz="2200" b="1" u="sng" dirty="0" smtClean="0"/>
              <a:t>outermost hard hell, consists of a broad mixture of rock types</a:t>
            </a:r>
          </a:p>
          <a:p>
            <a:r>
              <a:rPr lang="en-US" sz="2200" b="1" u="sng" dirty="0" smtClean="0"/>
              <a:t> This is called the Lithosphere</a:t>
            </a:r>
            <a:r>
              <a:rPr lang="en-US" sz="2200" b="1" dirty="0" smtClean="0"/>
              <a:t> (from the Greek word for rock)</a:t>
            </a:r>
          </a:p>
          <a:p>
            <a:pPr lvl="1"/>
            <a:r>
              <a:rPr lang="en-US" b="1" u="sng" dirty="0" smtClean="0"/>
              <a:t>Average thickness averages 3 miles</a:t>
            </a:r>
            <a:r>
              <a:rPr lang="en-US" b="1" dirty="0" smtClean="0"/>
              <a:t>, between continental and ocean crusts</a:t>
            </a:r>
          </a:p>
          <a:p>
            <a:pPr lvl="1"/>
            <a:r>
              <a:rPr lang="en-US" b="1" dirty="0" smtClean="0"/>
              <a:t>The continents’ crust averages more than 5 times that of the oceans crust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0.static.wix.com/media/d26d0f4830d45778baddf412f396cd6b.wix_mp_5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609600"/>
            <a:ext cx="6573553" cy="5459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-152400" y="-152400"/>
            <a:ext cx="9448800" cy="1143000"/>
          </a:xfrm>
        </p:spPr>
        <p:txBody>
          <a:bodyPr/>
          <a:lstStyle/>
          <a:p>
            <a:r>
              <a:rPr lang="en-US" sz="3200" dirty="0" smtClean="0"/>
              <a:t>How Do We Know About the Internal Structure of Earth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990600"/>
            <a:ext cx="9144000" cy="5486400"/>
          </a:xfrm>
        </p:spPr>
        <p:txBody>
          <a:bodyPr/>
          <a:lstStyle/>
          <a:p>
            <a:r>
              <a:rPr lang="en-US" sz="2100" b="1" dirty="0" smtClean="0"/>
              <a:t>What We have learned about Earth from Earthquakes</a:t>
            </a:r>
          </a:p>
          <a:p>
            <a:pPr lvl="1"/>
            <a:r>
              <a:rPr lang="en-US" sz="2100" dirty="0" smtClean="0"/>
              <a:t>Though the study of </a:t>
            </a:r>
            <a:r>
              <a:rPr lang="en-US" sz="2100" b="1" dirty="0" smtClean="0"/>
              <a:t>Seismology </a:t>
            </a:r>
            <a:r>
              <a:rPr lang="en-US" sz="2100" dirty="0" smtClean="0"/>
              <a:t>we have learn about the structure of the Earth.</a:t>
            </a:r>
          </a:p>
          <a:p>
            <a:pPr lvl="1"/>
            <a:r>
              <a:rPr lang="en-US" sz="2100" b="1" u="sng" dirty="0" smtClean="0"/>
              <a:t>Seismology is the study of earthquake</a:t>
            </a:r>
            <a:r>
              <a:rPr lang="en-US" sz="2100" b="1" dirty="0" smtClean="0"/>
              <a:t>s </a:t>
            </a:r>
            <a:r>
              <a:rPr lang="en-US" sz="2100" dirty="0" smtClean="0"/>
              <a:t>and the passage if </a:t>
            </a:r>
            <a:r>
              <a:rPr lang="en-US" sz="2100" b="1" u="sng" dirty="0" smtClean="0"/>
              <a:t>seismic waves through the earth</a:t>
            </a:r>
          </a:p>
          <a:p>
            <a:pPr lvl="1"/>
            <a:r>
              <a:rPr lang="en-US" sz="2100" dirty="0" smtClean="0"/>
              <a:t>These waves are called </a:t>
            </a:r>
            <a:r>
              <a:rPr lang="en-US" sz="2100" b="1" u="sng" dirty="0" smtClean="0"/>
              <a:t>P waves and S waves</a:t>
            </a:r>
          </a:p>
          <a:p>
            <a:pPr lvl="2"/>
            <a:r>
              <a:rPr lang="en-US" sz="2100" dirty="0" smtClean="0"/>
              <a:t>These </a:t>
            </a:r>
            <a:r>
              <a:rPr lang="en-US" sz="2100" u="sng" dirty="0" smtClean="0"/>
              <a:t>waves travel through the earth at different rates</a:t>
            </a:r>
          </a:p>
          <a:p>
            <a:pPr lvl="2"/>
            <a:r>
              <a:rPr lang="en-US" sz="2100" dirty="0" smtClean="0"/>
              <a:t>It is been through the </a:t>
            </a:r>
            <a:r>
              <a:rPr lang="en-US" sz="2100" b="1" u="sng" dirty="0" smtClean="0"/>
              <a:t>study of the travel of these waves </a:t>
            </a:r>
            <a:r>
              <a:rPr lang="en-US" sz="2100" b="1" dirty="0" smtClean="0"/>
              <a:t>that </a:t>
            </a:r>
            <a:r>
              <a:rPr lang="en-US" sz="2100" b="1" u="sng" dirty="0" smtClean="0"/>
              <a:t>Seismologists have been able to describe the center of the earth.</a:t>
            </a:r>
          </a:p>
          <a:p>
            <a:r>
              <a:rPr lang="en-US" sz="2100" dirty="0" smtClean="0"/>
              <a:t>These studies have been able to determine</a:t>
            </a:r>
          </a:p>
          <a:p>
            <a:pPr lvl="1"/>
            <a:r>
              <a:rPr lang="en-US" sz="2100" u="sng" dirty="0" smtClean="0"/>
              <a:t>Where </a:t>
            </a:r>
            <a:r>
              <a:rPr lang="en-US" sz="2100" b="1" u="sng" dirty="0" smtClean="0"/>
              <a:t>magma is generated in the asthenosphere</a:t>
            </a:r>
          </a:p>
          <a:p>
            <a:pPr lvl="1"/>
            <a:r>
              <a:rPr lang="en-US" sz="2100" dirty="0" smtClean="0"/>
              <a:t>The </a:t>
            </a:r>
            <a:r>
              <a:rPr lang="en-US" sz="2100" b="1" u="sng" dirty="0" smtClean="0"/>
              <a:t>existence of slabs of lithosphere that have apparently sunk deep in the mantle</a:t>
            </a:r>
          </a:p>
          <a:p>
            <a:pPr lvl="1"/>
            <a:r>
              <a:rPr lang="en-US" sz="2100" dirty="0" smtClean="0"/>
              <a:t>The </a:t>
            </a:r>
            <a:r>
              <a:rPr lang="en-US" sz="2100" b="1" u="sng" dirty="0" smtClean="0"/>
              <a:t>extreme variability of lithospheric thickness, reflecting its age and history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geol.umd.edu/~piccoli/100/Image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85799"/>
            <a:ext cx="6248400" cy="51707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4874</TotalTime>
  <Words>1941</Words>
  <Application>Microsoft Office PowerPoint</Application>
  <PresentationFormat>On-screen Show (4:3)</PresentationFormat>
  <Paragraphs>243</Paragraphs>
  <Slides>48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Custom Design</vt:lpstr>
      <vt:lpstr>NewsPrint</vt:lpstr>
      <vt:lpstr>Package</vt:lpstr>
      <vt:lpstr>Internal Structure of Earth and Plate Tectonics</vt:lpstr>
      <vt:lpstr>The Internal Structure of Earth</vt:lpstr>
      <vt:lpstr>To analyze topography answer these questions</vt:lpstr>
      <vt:lpstr> </vt:lpstr>
      <vt:lpstr>Slide 5</vt:lpstr>
      <vt:lpstr>The Earth is Layered and Dynamic</vt:lpstr>
      <vt:lpstr>Slide 7</vt:lpstr>
      <vt:lpstr>How Do We Know About the Internal Structure of Earth</vt:lpstr>
      <vt:lpstr>Slide 9</vt:lpstr>
      <vt:lpstr>Internal Geomorphic Processes</vt:lpstr>
      <vt:lpstr>External Geomorphic Processes</vt:lpstr>
      <vt:lpstr>Geologic Time</vt:lpstr>
      <vt:lpstr>Plate Tectonics</vt:lpstr>
      <vt:lpstr>Slide 14</vt:lpstr>
      <vt:lpstr>Plate Tectonics</vt:lpstr>
      <vt:lpstr>Slide 16</vt:lpstr>
      <vt:lpstr>Slide 17</vt:lpstr>
      <vt:lpstr>Plate Tectonics</vt:lpstr>
      <vt:lpstr>Slide 19</vt:lpstr>
      <vt:lpstr>Seafloor Spreading is the Mechanism for Plate Tectonics</vt:lpstr>
      <vt:lpstr>Slide 21</vt:lpstr>
      <vt:lpstr>Slide 22</vt:lpstr>
      <vt:lpstr>Slide 23</vt:lpstr>
      <vt:lpstr>Types of Plate Boundaries</vt:lpstr>
      <vt:lpstr>Continental and Ocean Floor Rocks</vt:lpstr>
      <vt:lpstr>Types of Plate Boundaries</vt:lpstr>
      <vt:lpstr>Slide 27</vt:lpstr>
      <vt:lpstr>Transform Boundaries</vt:lpstr>
      <vt:lpstr>Slide 29</vt:lpstr>
      <vt:lpstr>Isostasy</vt:lpstr>
      <vt:lpstr>Slide 31</vt:lpstr>
      <vt:lpstr>Rates of Plate Motion</vt:lpstr>
      <vt:lpstr>Landform from Transform Faults</vt:lpstr>
      <vt:lpstr>Detailed Look at Seafloor Spreading</vt:lpstr>
      <vt:lpstr>Sea Floor Spreading</vt:lpstr>
      <vt:lpstr>Slide 36</vt:lpstr>
      <vt:lpstr>Hot Spots</vt:lpstr>
      <vt:lpstr>Slide 38</vt:lpstr>
      <vt:lpstr>Pangaea and Present Continents</vt:lpstr>
      <vt:lpstr>Slide 40</vt:lpstr>
      <vt:lpstr>Assembly &amp; Breakup of Pangaea</vt:lpstr>
      <vt:lpstr>Future of the continents</vt:lpstr>
      <vt:lpstr>Understanding Plate Tectonics Solves Long-Standing Geologic Problems</vt:lpstr>
      <vt:lpstr>Slide 44</vt:lpstr>
      <vt:lpstr>Slide 45</vt:lpstr>
      <vt:lpstr>How Plate Tectonics Works: Putting it Together</vt:lpstr>
      <vt:lpstr>Slide 47</vt:lpstr>
      <vt:lpstr> Plate Tectonics and Hazards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 Clark</cp:lastModifiedBy>
  <cp:revision>245</cp:revision>
  <dcterms:created xsi:type="dcterms:W3CDTF">2007-09-03T15:50:30Z</dcterms:created>
  <dcterms:modified xsi:type="dcterms:W3CDTF">2013-09-05T22:47:56Z</dcterms:modified>
</cp:coreProperties>
</file>